
<file path=[Content_Types].xml><?xml version="1.0" encoding="utf-8"?>
<Types xmlns="http://schemas.openxmlformats.org/package/2006/content-types">
  <Default Extension="png" ContentType="image/png"/>
  <Default Extension="jpg&amp;ehk=cS" ContentType="image/jpe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2" r:id="rId1"/>
  </p:sldMasterIdLst>
  <p:notesMasterIdLst>
    <p:notesMasterId r:id="rId42"/>
  </p:notesMasterIdLst>
  <p:sldIdLst>
    <p:sldId id="309" r:id="rId2"/>
    <p:sldId id="271" r:id="rId3"/>
    <p:sldId id="303" r:id="rId4"/>
    <p:sldId id="304" r:id="rId5"/>
    <p:sldId id="305" r:id="rId6"/>
    <p:sldId id="306" r:id="rId7"/>
    <p:sldId id="307" r:id="rId8"/>
    <p:sldId id="308" r:id="rId9"/>
    <p:sldId id="272" r:id="rId10"/>
    <p:sldId id="283" r:id="rId11"/>
    <p:sldId id="285" r:id="rId12"/>
    <p:sldId id="286" r:id="rId13"/>
    <p:sldId id="282" r:id="rId14"/>
    <p:sldId id="288" r:id="rId15"/>
    <p:sldId id="289" r:id="rId16"/>
    <p:sldId id="287" r:id="rId17"/>
    <p:sldId id="273" r:id="rId18"/>
    <p:sldId id="274" r:id="rId19"/>
    <p:sldId id="275" r:id="rId20"/>
    <p:sldId id="276" r:id="rId21"/>
    <p:sldId id="277" r:id="rId22"/>
    <p:sldId id="278" r:id="rId23"/>
    <p:sldId id="279" r:id="rId24"/>
    <p:sldId id="280" r:id="rId25"/>
    <p:sldId id="298" r:id="rId26"/>
    <p:sldId id="299" r:id="rId27"/>
    <p:sldId id="300" r:id="rId28"/>
    <p:sldId id="301" r:id="rId29"/>
    <p:sldId id="264" r:id="rId30"/>
    <p:sldId id="265" r:id="rId31"/>
    <p:sldId id="302" r:id="rId32"/>
    <p:sldId id="290" r:id="rId33"/>
    <p:sldId id="291" r:id="rId34"/>
    <p:sldId id="292" r:id="rId35"/>
    <p:sldId id="293" r:id="rId36"/>
    <p:sldId id="294" r:id="rId37"/>
    <p:sldId id="295" r:id="rId38"/>
    <p:sldId id="296" r:id="rId39"/>
    <p:sldId id="297" r:id="rId40"/>
    <p:sldId id="27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46"/>
    <p:restoredTop sz="94676"/>
  </p:normalViewPr>
  <p:slideViewPr>
    <p:cSldViewPr snapToGrid="0" snapToObjects="1">
      <p:cViewPr varScale="1">
        <p:scale>
          <a:sx n="63" d="100"/>
          <a:sy n="63" d="100"/>
        </p:scale>
        <p:origin x="27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1FDD10-B558-43C2-876A-E9E0E47D3574}" type="datetimeFigureOut">
              <a:rPr lang="en-US" smtClean="0"/>
              <a:t>12/4/2017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4B7843-C432-4E0E-834A-5B11F2DA8D53}" type="slidenum">
              <a:rPr lang="en-US" smtClean="0"/>
              <a:t>‹#›</a:t>
            </a:fld>
            <a:endParaRPr lang="en-US"/>
          </a:p>
        </p:txBody>
      </p:sp>
    </p:spTree>
    <p:extLst>
      <p:ext uri="{BB962C8B-B14F-4D97-AF65-F5344CB8AC3E}">
        <p14:creationId xmlns:p14="http://schemas.microsoft.com/office/powerpoint/2010/main" val="500591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54B7843-C432-4E0E-834A-5B11F2DA8D53}" type="slidenum">
              <a:rPr lang="en-US" smtClean="0"/>
              <a:t>29</a:t>
            </a:fld>
            <a:endParaRPr lang="en-US"/>
          </a:p>
        </p:txBody>
      </p:sp>
    </p:spTree>
    <p:extLst>
      <p:ext uri="{BB962C8B-B14F-4D97-AF65-F5344CB8AC3E}">
        <p14:creationId xmlns:p14="http://schemas.microsoft.com/office/powerpoint/2010/main" val="1555576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B96EA1-D936-534D-AC53-AB1C24750DFE}"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B96EA1-D936-534D-AC53-AB1C24750DFE}" type="datetimeFigureOut">
              <a:rPr lang="en-US" smtClean="0"/>
              <a:t>12/4/2017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B96EA1-D936-534D-AC53-AB1C24750DFE}"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B96EA1-D936-534D-AC53-AB1C24750DFE}" type="datetimeFigureOut">
              <a:rPr lang="en-US" smtClean="0"/>
              <a:t>12/4/2017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B96EA1-D936-534D-AC53-AB1C24750DFE}"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B96EA1-D936-534D-AC53-AB1C24750DFE}" type="datetimeFigureOut">
              <a:rPr lang="en-US" smtClean="0"/>
              <a:t>12/4/2017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Drag picture to placeholder or click icon to add</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3DB96EA1-D936-534D-AC53-AB1C24750DFE}" type="datetimeFigureOut">
              <a:rPr lang="en-US" smtClean="0"/>
              <a:t>12/4/2017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B96EA1-D936-534D-AC53-AB1C24750DFE}" type="datetimeFigureOut">
              <a:rPr lang="en-US" smtClean="0"/>
              <a:t>12/4/2017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49E645-DA3F-C943-A51B-B6557348CF8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3DB96EA1-D936-534D-AC53-AB1C24750DFE}" type="datetimeFigureOut">
              <a:rPr lang="en-US" smtClean="0"/>
              <a:t>12/4/2017</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449E645-DA3F-C943-A51B-B6557348CF89}" type="slidenum">
              <a:rPr lang="en-US" smtClean="0"/>
              <a:t>‹#›</a:t>
            </a:fld>
            <a:endParaRPr lang="en-US"/>
          </a:p>
        </p:txBody>
      </p:sp>
    </p:spTree>
    <p:extLst>
      <p:ext uri="{BB962C8B-B14F-4D97-AF65-F5344CB8AC3E}">
        <p14:creationId xmlns:p14="http://schemas.microsoft.com/office/powerpoint/2010/main" val="717969538"/>
      </p:ext>
    </p:extLst>
  </p:cSld>
  <p:clrMap bg1="dk1" tx1="lt1" bg2="dk2" tx2="lt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 id="2147483834" r:id="rId12"/>
    <p:sldLayoutId id="2147483835" r:id="rId13"/>
    <p:sldLayoutId id="2147483836" r:id="rId14"/>
    <p:sldLayoutId id="2147483837" r:id="rId15"/>
    <p:sldLayoutId id="2147483838" r:id="rId16"/>
    <p:sldLayoutId id="214748383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fromscratchclub.com/2011/10/14/horn-of-africa-occupy-your-world-with-a-recipe/" TargetMode="External"/><Relationship Id="rId2" Type="http://schemas.openxmlformats.org/officeDocument/2006/relationships/image" Target="../media/image22.jpg&amp;ehk=c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cdc.gov/legionella/about/index.html" TargetMode="External"/><Relationship Id="rId2" Type="http://schemas.openxmlformats.org/officeDocument/2006/relationships/hyperlink" Target="https://www.cdc.gov/legionella/about/index.html" TargetMode="External"/><Relationship Id="rId1" Type="http://schemas.openxmlformats.org/officeDocument/2006/relationships/slideLayout" Target="../slideLayouts/slideLayout2.xml"/><Relationship Id="rId5" Type="http://schemas.openxmlformats.org/officeDocument/2006/relationships/hyperlink" Target="http://www.merckmanuals.com/home/infections/bacterial-infections/streptococcal-infections" TargetMode="External"/><Relationship Id="rId4" Type="http://schemas.openxmlformats.org/officeDocument/2006/relationships/hyperlink" Target="http://www.sahealth.sa.gov.au/wps/wcm/connect/Public+Content/SA+Health+Internet/Health+topics/Health+conditions+prevention+and+treatment/Infectious+diseases/Leprosy/Leprosy+Hansens+Disease+-+including+symptoms+treatment+and+preven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A675F33-98AF-4B83-A3BB-0780A23145E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gradFill>
            <a:gsLst>
              <a:gs pos="10000">
                <a:schemeClr val="bg1">
                  <a:tint val="97000"/>
                  <a:hueMod val="92000"/>
                  <a:satMod val="169000"/>
                  <a:lumMod val="164000"/>
                </a:schemeClr>
              </a:gs>
              <a:gs pos="100000">
                <a:schemeClr val="bg1">
                  <a:shade val="96000"/>
                  <a:satMod val="120000"/>
                  <a:lumMod val="90000"/>
                </a:schemeClr>
              </a:gs>
            </a:gsLst>
            <a:lin ang="612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alphaModFix amt="25000"/>
          </a:blip>
          <a:srcRect t="6820" b="10762"/>
          <a:stretch/>
        </p:blipFill>
        <p:spPr>
          <a:xfrm>
            <a:off x="12180" y="32955"/>
            <a:ext cx="12191980" cy="6857990"/>
          </a:xfrm>
          <a:prstGeom prst="rect">
            <a:avLst/>
          </a:prstGeom>
        </p:spPr>
      </p:pic>
      <p:grpSp>
        <p:nvGrpSpPr>
          <p:cNvPr id="11" name="Group 10">
            <a:extLst>
              <a:ext uri="{FF2B5EF4-FFF2-40B4-BE49-F238E27FC236}">
                <a16:creationId xmlns:a16="http://schemas.microsoft.com/office/drawing/2014/main" id="{EA75029C-64B9-41D0-9540-75846D4B04A5}"/>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08170" y="9144"/>
            <a:ext cx="6080656" cy="6163733"/>
            <a:chOff x="6108170" y="8467"/>
            <a:chExt cx="6080656" cy="6163733"/>
          </a:xfrm>
        </p:grpSpPr>
        <p:cxnSp>
          <p:nvCxnSpPr>
            <p:cNvPr id="12" name="Straight Connector 11">
              <a:extLst>
                <a:ext uri="{FF2B5EF4-FFF2-40B4-BE49-F238E27FC236}">
                  <a16:creationId xmlns:a16="http://schemas.microsoft.com/office/drawing/2014/main" id="{4AF6B07A-A0CD-4593-B501-E1D50968C78F}"/>
                </a:ext>
              </a:extLst>
            </p:cNvPr>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E1C2E537-D046-43E9-B78A-8D770E4C0FAA}"/>
                </a:ext>
              </a:extLst>
            </p:cNvPr>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CF1ED42C-32AB-4AA5-B9D5-2ADF552B0379}"/>
                </a:ext>
              </a:extLst>
            </p:cNvPr>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2B69715-83DD-4F53-8564-D95D5D238DA8}"/>
                </a:ext>
              </a:extLst>
            </p:cNvPr>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5BC2EBE-B4C1-42F9-9914-0F430C0600A7}"/>
                </a:ext>
              </a:extLst>
            </p:cNvPr>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684212" y="685799"/>
            <a:ext cx="8001000" cy="2971801"/>
          </a:xfrm>
        </p:spPr>
        <p:txBody>
          <a:bodyPr>
            <a:normAutofit/>
          </a:bodyPr>
          <a:lstStyle/>
          <a:p>
            <a:r>
              <a:rPr lang="en-US" dirty="0"/>
              <a:t>Bacteria C</a:t>
            </a:r>
          </a:p>
        </p:txBody>
      </p:sp>
      <p:sp>
        <p:nvSpPr>
          <p:cNvPr id="3" name="Subtitle 2"/>
          <p:cNvSpPr>
            <a:spLocks noGrp="1"/>
          </p:cNvSpPr>
          <p:nvPr>
            <p:ph type="subTitle" idx="1"/>
          </p:nvPr>
        </p:nvSpPr>
        <p:spPr>
          <a:xfrm>
            <a:off x="684212" y="3843867"/>
            <a:ext cx="6400800" cy="1947333"/>
          </a:xfrm>
        </p:spPr>
        <p:txBody>
          <a:bodyPr>
            <a:normAutofit/>
          </a:bodyPr>
          <a:lstStyle/>
          <a:p>
            <a:r>
              <a:rPr lang="en-US">
                <a:solidFill>
                  <a:schemeClr val="tx1"/>
                </a:solidFill>
              </a:rPr>
              <a:t>Kwin Kellar, Cody Kotara, James Jewett, Raven Garcia, Yolanda Ayala, and Asam Charolia </a:t>
            </a:r>
          </a:p>
        </p:txBody>
      </p:sp>
    </p:spTree>
    <p:extLst>
      <p:ext uri="{BB962C8B-B14F-4D97-AF65-F5344CB8AC3E}">
        <p14:creationId xmlns:p14="http://schemas.microsoft.com/office/powerpoint/2010/main" val="40350711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8FD48FB1-66D8-4676-B0AA-C139A1DB78D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033F5AE-6728-4F19-8DED-658E674B31B9}"/>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2C7D74A-18BA-4709-A808-44E8815C4430}"/>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B5164A3F-1561-4039-8185-AB0EEB713EA7}"/>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2A35DB53-42BE-460E-9CA1-1294C98463CB}"/>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0" name="Rectangle 19">
            <a:extLst>
              <a:ext uri="{FF2B5EF4-FFF2-40B4-BE49-F238E27FC236}">
                <a16:creationId xmlns:a16="http://schemas.microsoft.com/office/drawing/2014/main" id="{C5BDD1EA-D8C1-45AF-9F0A-14A2A137BA2A}"/>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nip Diagonal Corner Rectangle 6">
            <a:extLst>
              <a:ext uri="{FF2B5EF4-FFF2-40B4-BE49-F238E27FC236}">
                <a16:creationId xmlns:a16="http://schemas.microsoft.com/office/drawing/2014/main" id="{14354E08-0068-48D7-A8AD-84C7B1CF585D}"/>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A779F34F-2960-4B81-BA08-445B6F6A0CD7}"/>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5" name="Straight Connector 24">
              <a:extLst>
                <a:ext uri="{FF2B5EF4-FFF2-40B4-BE49-F238E27FC236}">
                  <a16:creationId xmlns:a16="http://schemas.microsoft.com/office/drawing/2014/main" id="{10A57ACC-416F-4A5D-B7F7-DDA9886A3A6C}"/>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26522B4F-50C4-4FCE-8AE2-3789D63ED338}"/>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2C3978FC-B5D1-42BE-B086-BC2A733D58F0}"/>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ACED99F1-340D-4970-8E66-3B28E9271122}"/>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50A54E39-63C0-4847-A766-C6B74FEB48D9}"/>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4" name="Picture 3">
            <a:extLst>
              <a:ext uri="{FF2B5EF4-FFF2-40B4-BE49-F238E27FC236}">
                <a16:creationId xmlns:a16="http://schemas.microsoft.com/office/drawing/2014/main" id="{A6C6E785-6CB1-4302-A637-15FF34AE481E}"/>
              </a:ext>
            </a:extLst>
          </p:cNvPr>
          <p:cNvPicPr>
            <a:picLocks noChangeAspect="1"/>
          </p:cNvPicPr>
          <p:nvPr/>
        </p:nvPicPr>
        <p:blipFill rotWithShape="1">
          <a:blip r:embed="rId2"/>
          <a:srcRect l="5489" r="-1" b="-1"/>
          <a:stretch/>
        </p:blipFill>
        <p:spPr>
          <a:xfrm>
            <a:off x="799072" y="786117"/>
            <a:ext cx="6245352" cy="4956048"/>
          </a:xfrm>
          <a:custGeom>
            <a:avLst/>
            <a:gdLst>
              <a:gd name="connsiteX0" fmla="*/ 534609 w 6245352"/>
              <a:gd name="connsiteY0" fmla="*/ 0 h 4956048"/>
              <a:gd name="connsiteX1" fmla="*/ 6245352 w 6245352"/>
              <a:gd name="connsiteY1" fmla="*/ 0 h 4956048"/>
              <a:gd name="connsiteX2" fmla="*/ 6245352 w 6245352"/>
              <a:gd name="connsiteY2" fmla="*/ 4421439 h 4956048"/>
              <a:gd name="connsiteX3" fmla="*/ 5710743 w 6245352"/>
              <a:gd name="connsiteY3" fmla="*/ 4956048 h 4956048"/>
              <a:gd name="connsiteX4" fmla="*/ 0 w 6245352"/>
              <a:gd name="connsiteY4" fmla="*/ 4956048 h 4956048"/>
              <a:gd name="connsiteX5" fmla="*/ 0 w 6245352"/>
              <a:gd name="connsiteY5" fmla="*/ 534609 h 495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
        <p:nvSpPr>
          <p:cNvPr id="5" name="Subtitle 4"/>
          <p:cNvSpPr>
            <a:spLocks noGrp="1"/>
          </p:cNvSpPr>
          <p:nvPr>
            <p:ph type="title"/>
          </p:nvPr>
        </p:nvSpPr>
        <p:spPr>
          <a:xfrm>
            <a:off x="7532710" y="628617"/>
            <a:ext cx="3971902" cy="3028983"/>
          </a:xfrm>
        </p:spPr>
        <p:txBody>
          <a:bodyPr vert="horz" lIns="91440" tIns="45720" rIns="91440" bIns="45720" rtlCol="0" anchor="b">
            <a:normAutofit/>
          </a:bodyPr>
          <a:lstStyle/>
          <a:p>
            <a:r>
              <a:rPr lang="en-US" sz="3400" dirty="0"/>
              <a:t>Mycobacterium</a:t>
            </a:r>
          </a:p>
        </p:txBody>
      </p:sp>
    </p:spTree>
    <p:extLst>
      <p:ext uri="{BB962C8B-B14F-4D97-AF65-F5344CB8AC3E}">
        <p14:creationId xmlns:p14="http://schemas.microsoft.com/office/powerpoint/2010/main" val="3967085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235" y="5060769"/>
            <a:ext cx="8534400" cy="1507067"/>
          </a:xfrm>
        </p:spPr>
        <p:txBody>
          <a:bodyPr>
            <a:normAutofit/>
          </a:bodyPr>
          <a:lstStyle/>
          <a:p>
            <a:r>
              <a:rPr lang="en-US" sz="4800" b="1" dirty="0"/>
              <a:t>Legionella </a:t>
            </a:r>
            <a:r>
              <a:rPr lang="en-US" sz="4800" b="1" dirty="0" err="1"/>
              <a:t>Pneumophia</a:t>
            </a:r>
            <a:endParaRPr lang="en-US" sz="4800" dirty="0"/>
          </a:p>
        </p:txBody>
      </p:sp>
      <p:sp>
        <p:nvSpPr>
          <p:cNvPr id="3" name="Content Placeholder 2"/>
          <p:cNvSpPr>
            <a:spLocks noGrp="1"/>
          </p:cNvSpPr>
          <p:nvPr>
            <p:ph idx="1"/>
          </p:nvPr>
        </p:nvSpPr>
        <p:spPr>
          <a:xfrm>
            <a:off x="684212" y="185980"/>
            <a:ext cx="7777864" cy="5160935"/>
          </a:xfrm>
        </p:spPr>
        <p:txBody>
          <a:bodyPr>
            <a:normAutofit lnSpcReduction="10000"/>
          </a:bodyPr>
          <a:lstStyle/>
          <a:p>
            <a:r>
              <a:rPr lang="en-US" dirty="0"/>
              <a:t>Naturally live- Legionella is a type of bacterium found naturally in freshwater environments like lakes, and streams. </a:t>
            </a:r>
            <a:br>
              <a:rPr lang="en-US" dirty="0"/>
            </a:br>
            <a:endParaRPr lang="en-US" dirty="0"/>
          </a:p>
          <a:p>
            <a:r>
              <a:rPr lang="en-US" dirty="0"/>
              <a:t>Region- Legionella </a:t>
            </a:r>
            <a:r>
              <a:rPr lang="en-US" dirty="0" err="1"/>
              <a:t>Pneumophia</a:t>
            </a:r>
            <a:r>
              <a:rPr lang="en-US" dirty="0"/>
              <a:t> was first an outbreak in the USA in 1976, however It has since been associated with outbreaks linked to poorly maintained artificial water systems, particularly cooling towers or evaporative condensers associated with air conditioning and industrial cooling, hot and cold-water systems in public and private buildings, and whirlpool spas.</a:t>
            </a:r>
            <a:br>
              <a:rPr lang="en-US" dirty="0"/>
            </a:br>
            <a:endParaRPr lang="en-US" dirty="0"/>
          </a:p>
          <a:p>
            <a:r>
              <a:rPr lang="en-US" dirty="0"/>
              <a:t>Reservoir- Composite facilities appear to compromise an important reservoir for legionellae. However, this bacteria tends to grow very well in all kinds of fresh water sources that are not treated. </a:t>
            </a:r>
          </a:p>
        </p:txBody>
      </p:sp>
      <p:pic>
        <p:nvPicPr>
          <p:cNvPr id="4" name="Picture 3"/>
          <p:cNvPicPr>
            <a:picLocks noChangeAspect="1"/>
          </p:cNvPicPr>
          <p:nvPr/>
        </p:nvPicPr>
        <p:blipFill>
          <a:blip r:embed="rId2"/>
          <a:stretch>
            <a:fillRect/>
          </a:stretch>
        </p:blipFill>
        <p:spPr>
          <a:xfrm>
            <a:off x="8454260" y="2461582"/>
            <a:ext cx="3737740" cy="3737740"/>
          </a:xfrm>
          <a:prstGeom prst="rect">
            <a:avLst/>
          </a:prstGeom>
        </p:spPr>
      </p:pic>
      <p:pic>
        <p:nvPicPr>
          <p:cNvPr id="5" name="Picture 4"/>
          <p:cNvPicPr>
            <a:picLocks noChangeAspect="1"/>
          </p:cNvPicPr>
          <p:nvPr/>
        </p:nvPicPr>
        <p:blipFill>
          <a:blip r:embed="rId3"/>
          <a:stretch>
            <a:fillRect/>
          </a:stretch>
        </p:blipFill>
        <p:spPr>
          <a:xfrm>
            <a:off x="8949564" y="294933"/>
            <a:ext cx="2747131" cy="2057697"/>
          </a:xfrm>
          <a:prstGeom prst="rect">
            <a:avLst/>
          </a:prstGeom>
        </p:spPr>
      </p:pic>
    </p:spTree>
    <p:extLst>
      <p:ext uri="{BB962C8B-B14F-4D97-AF65-F5344CB8AC3E}">
        <p14:creationId xmlns:p14="http://schemas.microsoft.com/office/powerpoint/2010/main" val="143096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3249" y="15498"/>
            <a:ext cx="8211815" cy="6028841"/>
          </a:xfrm>
        </p:spPr>
        <p:txBody>
          <a:bodyPr>
            <a:normAutofit/>
          </a:bodyPr>
          <a:lstStyle/>
          <a:p>
            <a:r>
              <a:rPr lang="en-US" dirty="0"/>
              <a:t>Host Range-  The host range of </a:t>
            </a:r>
            <a:r>
              <a:rPr lang="en-US" i="1" dirty="0"/>
              <a:t>L</a:t>
            </a:r>
            <a:r>
              <a:rPr lang="en-US" dirty="0"/>
              <a:t>. </a:t>
            </a:r>
            <a:r>
              <a:rPr lang="en-US" i="1" dirty="0" err="1"/>
              <a:t>pneumophila</a:t>
            </a:r>
            <a:r>
              <a:rPr lang="en-US" dirty="0"/>
              <a:t> is extensive because the bacterium is capable of replicating in at least 15 different species of amoebae. When contaminated water sources are aerosolized and inhaled by humans, </a:t>
            </a:r>
            <a:r>
              <a:rPr lang="en-US" i="1" dirty="0"/>
              <a:t>L</a:t>
            </a:r>
            <a:r>
              <a:rPr lang="en-US" dirty="0"/>
              <a:t>. </a:t>
            </a:r>
            <a:r>
              <a:rPr lang="en-US" i="1" dirty="0" err="1"/>
              <a:t>pneumophila</a:t>
            </a:r>
            <a:r>
              <a:rPr lang="en-US" dirty="0"/>
              <a:t> replicates in alveolar macrophages, causing a potentially fatal form of pneumonia. Mainly Lungs </a:t>
            </a:r>
          </a:p>
          <a:p>
            <a:r>
              <a:rPr lang="en-US" dirty="0"/>
              <a:t>Disease- Legionella </a:t>
            </a:r>
            <a:r>
              <a:rPr lang="en-US" dirty="0" err="1"/>
              <a:t>Pneumophia</a:t>
            </a:r>
            <a:r>
              <a:rPr lang="en-US" dirty="0"/>
              <a:t> normally causes legionnaires disease which is a severe form of pneumonia- lung inflammation caused by infection. Can also cause Pontiac fever which is a fever with muscle aches, if someone is suffering from Pontiac fever they will not have pneumonia from Legionella </a:t>
            </a:r>
            <a:r>
              <a:rPr lang="en-US" dirty="0" err="1"/>
              <a:t>Pneumophia</a:t>
            </a:r>
            <a:r>
              <a:rPr lang="en-US" dirty="0"/>
              <a:t>. Most healthy people are not at risk of Legionella </a:t>
            </a:r>
            <a:r>
              <a:rPr lang="en-US" dirty="0" err="1"/>
              <a:t>Pneumophia</a:t>
            </a:r>
            <a:r>
              <a:rPr lang="en-US" dirty="0"/>
              <a:t> affecting them.  </a:t>
            </a:r>
            <a:endParaRPr lang="en-US" dirty="0">
              <a:solidFill>
                <a:schemeClr val="tx1"/>
              </a:solidFill>
            </a:endParaRPr>
          </a:p>
          <a:p>
            <a:r>
              <a:rPr lang="en-US" dirty="0">
                <a:solidFill>
                  <a:schemeClr val="tx1"/>
                </a:solidFill>
              </a:rPr>
              <a:t>Infectious dose-  10</a:t>
            </a:r>
            <a:r>
              <a:rPr lang="en-US" baseline="30000" dirty="0">
                <a:solidFill>
                  <a:schemeClr val="tx1"/>
                </a:solidFill>
              </a:rPr>
              <a:t>3</a:t>
            </a:r>
            <a:r>
              <a:rPr lang="en-US" dirty="0">
                <a:solidFill>
                  <a:schemeClr val="tx1"/>
                </a:solidFill>
              </a:rPr>
              <a:t> to 10</a:t>
            </a:r>
            <a:r>
              <a:rPr lang="en-US" baseline="30000" dirty="0">
                <a:solidFill>
                  <a:schemeClr val="tx1"/>
                </a:solidFill>
              </a:rPr>
              <a:t>8</a:t>
            </a:r>
            <a:r>
              <a:rPr lang="en-US" dirty="0">
                <a:solidFill>
                  <a:schemeClr val="tx1"/>
                </a:solidFill>
              </a:rPr>
              <a:t> </a:t>
            </a:r>
            <a:r>
              <a:rPr lang="en-US" dirty="0" smtClean="0">
                <a:solidFill>
                  <a:schemeClr val="tx1"/>
                </a:solidFill>
              </a:rPr>
              <a:t>CFU/g</a:t>
            </a:r>
            <a:r>
              <a:rPr lang="en-US" dirty="0">
                <a:solidFill>
                  <a:schemeClr val="tx1"/>
                </a:solidFill>
              </a:rPr>
              <a:t> </a:t>
            </a:r>
          </a:p>
        </p:txBody>
      </p:sp>
      <p:pic>
        <p:nvPicPr>
          <p:cNvPr id="4" name="Picture 3"/>
          <p:cNvPicPr>
            <a:picLocks noChangeAspect="1"/>
          </p:cNvPicPr>
          <p:nvPr/>
        </p:nvPicPr>
        <p:blipFill>
          <a:blip r:embed="rId2"/>
          <a:stretch>
            <a:fillRect/>
          </a:stretch>
        </p:blipFill>
        <p:spPr>
          <a:xfrm>
            <a:off x="8728982" y="216976"/>
            <a:ext cx="3309168" cy="2976763"/>
          </a:xfrm>
          <a:prstGeom prst="rect">
            <a:avLst/>
          </a:prstGeom>
        </p:spPr>
      </p:pic>
      <p:pic>
        <p:nvPicPr>
          <p:cNvPr id="5" name="Picture 4"/>
          <p:cNvPicPr>
            <a:picLocks noChangeAspect="1"/>
          </p:cNvPicPr>
          <p:nvPr/>
        </p:nvPicPr>
        <p:blipFill rotWithShape="1">
          <a:blip r:embed="rId3"/>
          <a:srcRect b="9435"/>
          <a:stretch/>
        </p:blipFill>
        <p:spPr>
          <a:xfrm>
            <a:off x="8728982" y="3214152"/>
            <a:ext cx="3309168" cy="3204428"/>
          </a:xfrm>
          <a:prstGeom prst="rect">
            <a:avLst/>
          </a:prstGeom>
        </p:spPr>
      </p:pic>
    </p:spTree>
    <p:extLst>
      <p:ext uri="{BB962C8B-B14F-4D97-AF65-F5344CB8AC3E}">
        <p14:creationId xmlns:p14="http://schemas.microsoft.com/office/powerpoint/2010/main" val="19892627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8012" y="190500"/>
            <a:ext cx="4687888" cy="6064250"/>
          </a:xfrm>
        </p:spPr>
        <p:txBody>
          <a:bodyPr>
            <a:normAutofit/>
          </a:bodyPr>
          <a:lstStyle/>
          <a:p>
            <a:r>
              <a:rPr lang="en-US" sz="2400" dirty="0">
                <a:solidFill>
                  <a:schemeClr val="tx1"/>
                </a:solidFill>
              </a:rPr>
              <a:t>Infectious dose-  10</a:t>
            </a:r>
            <a:r>
              <a:rPr lang="en-US" sz="2400" baseline="30000" dirty="0">
                <a:solidFill>
                  <a:schemeClr val="tx1"/>
                </a:solidFill>
              </a:rPr>
              <a:t>3</a:t>
            </a:r>
            <a:r>
              <a:rPr lang="en-US" sz="2400" dirty="0">
                <a:solidFill>
                  <a:schemeClr val="tx1"/>
                </a:solidFill>
              </a:rPr>
              <a:t> to 10</a:t>
            </a:r>
            <a:r>
              <a:rPr lang="en-US" sz="2400" baseline="30000" dirty="0">
                <a:solidFill>
                  <a:schemeClr val="tx1"/>
                </a:solidFill>
              </a:rPr>
              <a:t>8</a:t>
            </a:r>
            <a:r>
              <a:rPr lang="en-US" sz="2400" dirty="0">
                <a:solidFill>
                  <a:schemeClr val="tx1"/>
                </a:solidFill>
              </a:rPr>
              <a:t> CFU/g. </a:t>
            </a:r>
            <a:br>
              <a:rPr lang="en-US" sz="2400" dirty="0">
                <a:solidFill>
                  <a:schemeClr val="tx1"/>
                </a:solidFill>
              </a:rPr>
            </a:br>
            <a:endParaRPr lang="en-US" sz="2400" dirty="0">
              <a:solidFill>
                <a:schemeClr val="tx1"/>
              </a:solidFill>
            </a:endParaRPr>
          </a:p>
          <a:p>
            <a:r>
              <a:rPr lang="en-US" sz="2400" dirty="0">
                <a:solidFill>
                  <a:schemeClr val="tx1"/>
                </a:solidFill>
              </a:rPr>
              <a:t>Mode of Transmission- After legionella grows and multiplies in a building water system, the contaminated water then has to spread into small droplets that people then have to breathe in, people get this bacteria when they breath it in through small droplets of water that contain the bacteria</a:t>
            </a:r>
          </a:p>
        </p:txBody>
      </p:sp>
      <p:pic>
        <p:nvPicPr>
          <p:cNvPr id="4" name="Picture 3"/>
          <p:cNvPicPr>
            <a:picLocks noChangeAspect="1"/>
          </p:cNvPicPr>
          <p:nvPr/>
        </p:nvPicPr>
        <p:blipFill>
          <a:blip r:embed="rId2"/>
          <a:stretch>
            <a:fillRect/>
          </a:stretch>
        </p:blipFill>
        <p:spPr>
          <a:xfrm>
            <a:off x="6057900" y="750800"/>
            <a:ext cx="5838458" cy="5437534"/>
          </a:xfrm>
          <a:prstGeom prst="rect">
            <a:avLst/>
          </a:prstGeom>
        </p:spPr>
      </p:pic>
    </p:spTree>
    <p:extLst>
      <p:ext uri="{BB962C8B-B14F-4D97-AF65-F5344CB8AC3E}">
        <p14:creationId xmlns:p14="http://schemas.microsoft.com/office/powerpoint/2010/main" val="1513656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DDD09E-8094-4188-9090-C1C7840FE7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D8025A22-9C86-4108-A289-BD5650A8EAEA}"/>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59A3623F-EF59-4F0B-9030-79CB7F9950E2}"/>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9EBD0F53-A43D-414A-8653-E9F1D3610349}"/>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908661C0-6128-4F64-8EDF-2D73D5F47644}"/>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C8AFEF08-AFBA-4125-B170-D3EB3E11DB64}"/>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A0E13BF-B4CA-4B20-A5DD-50ABBAEC7BBE}"/>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8" name="Snip Diagonal Corner Rectangle 24">
            <a:extLst>
              <a:ext uri="{FF2B5EF4-FFF2-40B4-BE49-F238E27FC236}">
                <a16:creationId xmlns:a16="http://schemas.microsoft.com/office/drawing/2014/main" id="{C58F6CE0-025D-40A5-AEF1-00954E3F986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5136155" cy="5286838"/>
          </a:xfrm>
          <a:prstGeom prst="snip2DiagRect">
            <a:avLst>
              <a:gd name="adj1" fmla="val 9954"/>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l="21480" r="24172" b="-1"/>
          <a:stretch/>
        </p:blipFill>
        <p:spPr>
          <a:xfrm>
            <a:off x="797205" y="786117"/>
            <a:ext cx="4809744" cy="4956048"/>
          </a:xfrm>
          <a:custGeom>
            <a:avLst/>
            <a:gdLst>
              <a:gd name="connsiteX0" fmla="*/ 478762 w 4809744"/>
              <a:gd name="connsiteY0" fmla="*/ 0 h 4956048"/>
              <a:gd name="connsiteX1" fmla="*/ 4809744 w 4809744"/>
              <a:gd name="connsiteY1" fmla="*/ 0 h 4956048"/>
              <a:gd name="connsiteX2" fmla="*/ 4809744 w 4809744"/>
              <a:gd name="connsiteY2" fmla="*/ 4477286 h 4956048"/>
              <a:gd name="connsiteX3" fmla="*/ 4330982 w 4809744"/>
              <a:gd name="connsiteY3" fmla="*/ 4956048 h 4956048"/>
              <a:gd name="connsiteX4" fmla="*/ 0 w 4809744"/>
              <a:gd name="connsiteY4" fmla="*/ 4956048 h 4956048"/>
              <a:gd name="connsiteX5" fmla="*/ 0 w 4809744"/>
              <a:gd name="connsiteY5" fmla="*/ 478762 h 4956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09744" h="4956048">
                <a:moveTo>
                  <a:pt x="478762" y="0"/>
                </a:moveTo>
                <a:lnTo>
                  <a:pt x="4809744" y="0"/>
                </a:lnTo>
                <a:lnTo>
                  <a:pt x="4809744" y="4477286"/>
                </a:lnTo>
                <a:lnTo>
                  <a:pt x="4330982" y="4956048"/>
                </a:lnTo>
                <a:lnTo>
                  <a:pt x="0" y="4956048"/>
                </a:lnTo>
                <a:lnTo>
                  <a:pt x="0" y="478762"/>
                </a:lnTo>
                <a:close/>
              </a:path>
            </a:pathLst>
          </a:custGeom>
        </p:spPr>
      </p:pic>
      <p:sp>
        <p:nvSpPr>
          <p:cNvPr id="2" name="Title 1"/>
          <p:cNvSpPr>
            <a:spLocks noGrp="1"/>
          </p:cNvSpPr>
          <p:nvPr>
            <p:ph type="title"/>
          </p:nvPr>
        </p:nvSpPr>
        <p:spPr>
          <a:xfrm>
            <a:off x="5581335" y="5380566"/>
            <a:ext cx="5972491" cy="1507067"/>
          </a:xfrm>
        </p:spPr>
        <p:txBody>
          <a:bodyPr>
            <a:normAutofit/>
          </a:bodyPr>
          <a:lstStyle/>
          <a:p>
            <a:r>
              <a:rPr lang="en-US" sz="3200" b="1" dirty="0"/>
              <a:t>Legionella </a:t>
            </a:r>
            <a:r>
              <a:rPr lang="en-US" sz="3200" b="1" dirty="0" err="1"/>
              <a:t>longbeachae</a:t>
            </a:r>
            <a:endParaRPr lang="en-US" sz="3200" dirty="0"/>
          </a:p>
        </p:txBody>
      </p:sp>
      <p:sp>
        <p:nvSpPr>
          <p:cNvPr id="3" name="Content Placeholder 2"/>
          <p:cNvSpPr>
            <a:spLocks noGrp="1"/>
          </p:cNvSpPr>
          <p:nvPr>
            <p:ph idx="1"/>
          </p:nvPr>
        </p:nvSpPr>
        <p:spPr>
          <a:xfrm>
            <a:off x="5933360" y="162099"/>
            <a:ext cx="4620924" cy="5580065"/>
          </a:xfrm>
        </p:spPr>
        <p:txBody>
          <a:bodyPr>
            <a:noAutofit/>
          </a:bodyPr>
          <a:lstStyle/>
          <a:p>
            <a:pPr>
              <a:lnSpc>
                <a:spcPct val="90000"/>
              </a:lnSpc>
            </a:pPr>
            <a:r>
              <a:rPr lang="en-US" sz="1800" dirty="0"/>
              <a:t>Naturally Live- </a:t>
            </a:r>
            <a:r>
              <a:rPr lang="en-US" sz="1800" b="1" dirty="0"/>
              <a:t> </a:t>
            </a:r>
            <a:r>
              <a:rPr lang="en-US" sz="1800" dirty="0"/>
              <a:t>In potting soil or compost </a:t>
            </a:r>
          </a:p>
          <a:p>
            <a:pPr>
              <a:lnSpc>
                <a:spcPct val="90000"/>
              </a:lnSpc>
            </a:pPr>
            <a:r>
              <a:rPr lang="en-US" sz="1800" dirty="0"/>
              <a:t>Region- First ever case was found in long beach California, but it is very common in Australia. Cases have also been documented in the United states, Japan, Greece, and the UK. </a:t>
            </a:r>
          </a:p>
          <a:p>
            <a:pPr>
              <a:lnSpc>
                <a:spcPct val="90000"/>
              </a:lnSpc>
            </a:pPr>
            <a:r>
              <a:rPr lang="en-US" sz="1800" dirty="0"/>
              <a:t>Reservoir- The primary environmental reservoir of </a:t>
            </a:r>
            <a:r>
              <a:rPr lang="en-US" sz="1800" i="1" dirty="0"/>
              <a:t>L. </a:t>
            </a:r>
            <a:r>
              <a:rPr lang="en-US" sz="1800" i="1" dirty="0" err="1"/>
              <a:t>longbeachae</a:t>
            </a:r>
            <a:r>
              <a:rPr lang="en-US" sz="1800" dirty="0"/>
              <a:t> remains unknown; however, the major source of human infection is considered to be commercial potting mixes and other decomposing materials, such as bark and sawdust</a:t>
            </a:r>
          </a:p>
          <a:p>
            <a:pPr>
              <a:lnSpc>
                <a:spcPct val="90000"/>
              </a:lnSpc>
            </a:pPr>
            <a:r>
              <a:rPr lang="en-US" sz="1800" dirty="0"/>
              <a:t>Host Range- . The ability of </a:t>
            </a:r>
            <a:r>
              <a:rPr lang="en-US" sz="1800" i="1" dirty="0"/>
              <a:t>L. </a:t>
            </a:r>
            <a:r>
              <a:rPr lang="en-US" sz="1800" i="1" dirty="0" err="1"/>
              <a:t>longbeachae</a:t>
            </a:r>
            <a:r>
              <a:rPr lang="en-US" sz="1800" dirty="0"/>
              <a:t> to infect protozoan and metazoan hosts allows for long-term contamination of environmental sites</a:t>
            </a:r>
          </a:p>
        </p:txBody>
      </p:sp>
    </p:spTree>
    <p:extLst>
      <p:ext uri="{BB962C8B-B14F-4D97-AF65-F5344CB8AC3E}">
        <p14:creationId xmlns:p14="http://schemas.microsoft.com/office/powerpoint/2010/main" val="54393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106" y="4618036"/>
            <a:ext cx="8534400" cy="1507067"/>
          </a:xfrm>
        </p:spPr>
        <p:txBody>
          <a:bodyPr>
            <a:normAutofit/>
          </a:bodyPr>
          <a:lstStyle/>
          <a:p>
            <a:r>
              <a:rPr lang="en-US" sz="4800" b="1" dirty="0"/>
              <a:t>Legionella </a:t>
            </a:r>
            <a:r>
              <a:rPr lang="en-US" sz="4800" b="1" dirty="0" err="1"/>
              <a:t>longbeachae</a:t>
            </a:r>
            <a:endParaRPr lang="en-US" sz="4800" dirty="0"/>
          </a:p>
        </p:txBody>
      </p:sp>
      <p:sp>
        <p:nvSpPr>
          <p:cNvPr id="3" name="Content Placeholder 2"/>
          <p:cNvSpPr>
            <a:spLocks noGrp="1"/>
          </p:cNvSpPr>
          <p:nvPr>
            <p:ph idx="1"/>
          </p:nvPr>
        </p:nvSpPr>
        <p:spPr>
          <a:xfrm>
            <a:off x="342106" y="454024"/>
            <a:ext cx="7812088" cy="4667250"/>
          </a:xfrm>
        </p:spPr>
        <p:txBody>
          <a:bodyPr>
            <a:normAutofit lnSpcReduction="10000"/>
          </a:bodyPr>
          <a:lstStyle/>
          <a:p>
            <a:r>
              <a:rPr lang="en-US" sz="2800" dirty="0"/>
              <a:t>Disease- </a:t>
            </a:r>
            <a:r>
              <a:rPr lang="en-US" sz="2800" i="1" dirty="0"/>
              <a:t>L. </a:t>
            </a:r>
            <a:r>
              <a:rPr lang="en-US" sz="2800" i="1" dirty="0" err="1"/>
              <a:t>longbeachae</a:t>
            </a:r>
            <a:r>
              <a:rPr lang="en-US" sz="2800" i="1" dirty="0"/>
              <a:t> </a:t>
            </a:r>
            <a:r>
              <a:rPr lang="en-US" sz="2800" dirty="0"/>
              <a:t>generally causes infection of the lung (pneumonia), which is a severe illness.</a:t>
            </a:r>
          </a:p>
          <a:p>
            <a:r>
              <a:rPr lang="en-US" sz="2800" dirty="0"/>
              <a:t>Symptoms of </a:t>
            </a:r>
            <a:r>
              <a:rPr lang="en-US" sz="2800" i="1" dirty="0"/>
              <a:t>Legionella </a:t>
            </a:r>
            <a:r>
              <a:rPr lang="en-US" sz="2800" dirty="0"/>
              <a:t>infection may include: Fever, cough, chest pain, and </a:t>
            </a:r>
            <a:r>
              <a:rPr lang="en-US" sz="2800" dirty="0" smtClean="0"/>
              <a:t>breathlessness</a:t>
            </a:r>
            <a:endParaRPr lang="en-US" sz="2800" dirty="0"/>
          </a:p>
          <a:p>
            <a:r>
              <a:rPr lang="en-US" sz="2800" dirty="0"/>
              <a:t>Infectious Dose- The lethal dose varies from 2400 to 100000 viable bacteria, but infection can be initiated by as few as 130 </a:t>
            </a:r>
            <a:r>
              <a:rPr lang="en-US" sz="2800" dirty="0" smtClean="0"/>
              <a:t>organisms</a:t>
            </a:r>
            <a:endParaRPr lang="en-US" sz="2800" dirty="0"/>
          </a:p>
          <a:p>
            <a:endParaRPr lang="en-US" dirty="0"/>
          </a:p>
        </p:txBody>
      </p:sp>
      <p:pic>
        <p:nvPicPr>
          <p:cNvPr id="5" name="Picture 4"/>
          <p:cNvPicPr>
            <a:picLocks noChangeAspect="1"/>
          </p:cNvPicPr>
          <p:nvPr/>
        </p:nvPicPr>
        <p:blipFill>
          <a:blip r:embed="rId2"/>
          <a:stretch>
            <a:fillRect/>
          </a:stretch>
        </p:blipFill>
        <p:spPr>
          <a:xfrm>
            <a:off x="8154194" y="664900"/>
            <a:ext cx="4037806" cy="2701659"/>
          </a:xfrm>
          <a:prstGeom prst="rect">
            <a:avLst/>
          </a:prstGeom>
        </p:spPr>
      </p:pic>
    </p:spTree>
    <p:extLst>
      <p:ext uri="{BB962C8B-B14F-4D97-AF65-F5344CB8AC3E}">
        <p14:creationId xmlns:p14="http://schemas.microsoft.com/office/powerpoint/2010/main" val="1407758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1812" y="304800"/>
            <a:ext cx="5145088" cy="6076950"/>
          </a:xfrm>
        </p:spPr>
        <p:txBody>
          <a:bodyPr>
            <a:normAutofit/>
          </a:bodyPr>
          <a:lstStyle/>
          <a:p>
            <a:r>
              <a:rPr lang="en-US" sz="2800" dirty="0">
                <a:solidFill>
                  <a:schemeClr val="tx1"/>
                </a:solidFill>
              </a:rPr>
              <a:t>Mode of Transmission- The real mode of transmission has yet to be fully discovered however scientists believe that once the bacteria has grown in the potting soil it then may be inhaled and that is how the bacteria is transmitted. There are no cases of human to human transmission.  </a:t>
            </a:r>
          </a:p>
        </p:txBody>
      </p:sp>
      <p:pic>
        <p:nvPicPr>
          <p:cNvPr id="5" name="Picture 4"/>
          <p:cNvPicPr>
            <a:picLocks noChangeAspect="1"/>
          </p:cNvPicPr>
          <p:nvPr/>
        </p:nvPicPr>
        <p:blipFill>
          <a:blip r:embed="rId2"/>
          <a:stretch>
            <a:fillRect/>
          </a:stretch>
        </p:blipFill>
        <p:spPr>
          <a:xfrm>
            <a:off x="5815204" y="1295400"/>
            <a:ext cx="6026080" cy="4229100"/>
          </a:xfrm>
          <a:prstGeom prst="rect">
            <a:avLst/>
          </a:prstGeom>
        </p:spPr>
      </p:pic>
    </p:spTree>
    <p:extLst>
      <p:ext uri="{BB962C8B-B14F-4D97-AF65-F5344CB8AC3E}">
        <p14:creationId xmlns:p14="http://schemas.microsoft.com/office/powerpoint/2010/main" val="1364089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C76CDA15-632D-4550-A123-6C41C400F7E4}"/>
              </a:ext>
            </a:extLst>
          </p:cNvPr>
          <p:cNvSpPr>
            <a:spLocks noGrp="1"/>
          </p:cNvSpPr>
          <p:nvPr>
            <p:ph type="title"/>
          </p:nvPr>
        </p:nvSpPr>
        <p:spPr/>
        <p:txBody>
          <a:bodyPr/>
          <a:lstStyle/>
          <a:p>
            <a:r>
              <a:rPr lang="en-US" dirty="0"/>
              <a:t>Mycobacteria Characteristics</a:t>
            </a:r>
          </a:p>
        </p:txBody>
      </p:sp>
      <p:sp>
        <p:nvSpPr>
          <p:cNvPr id="5" name="Content Placeholder 1">
            <a:extLst>
              <a:ext uri="{FF2B5EF4-FFF2-40B4-BE49-F238E27FC236}">
                <a16:creationId xmlns:a16="http://schemas.microsoft.com/office/drawing/2014/main" id="{9A49C54F-7CAE-41B0-91CB-7DC07FE54EB2}"/>
              </a:ext>
            </a:extLst>
          </p:cNvPr>
          <p:cNvSpPr>
            <a:spLocks noGrp="1"/>
          </p:cNvSpPr>
          <p:nvPr>
            <p:ph idx="1"/>
          </p:nvPr>
        </p:nvSpPr>
        <p:spPr/>
        <p:txBody>
          <a:bodyPr>
            <a:normAutofit lnSpcReduction="10000"/>
          </a:bodyPr>
          <a:lstStyle/>
          <a:p>
            <a:r>
              <a:rPr lang="en-US" sz="2000" dirty="0"/>
              <a:t>Aerobic, nonmotile, nonsporing, slow growing (2-60 days) rod shaped bacteria characteristically acid-fast (i.e. after staining they resist decolorization with acidified alcohol or with strong mineral acids). To a limited extent staining by Gram method is weak.</a:t>
            </a:r>
          </a:p>
          <a:p>
            <a:r>
              <a:rPr lang="en-US" sz="2000" dirty="0"/>
              <a:t>Branched filaments are formally occasionally</a:t>
            </a:r>
          </a:p>
          <a:p>
            <a:r>
              <a:rPr lang="en-US" sz="2000" dirty="0"/>
              <a:t>No aerial mycelium is formed</a:t>
            </a:r>
          </a:p>
          <a:p>
            <a:r>
              <a:rPr lang="en-US" sz="2000" dirty="0"/>
              <a:t>Outer membrane, capsules</a:t>
            </a:r>
          </a:p>
          <a:p>
            <a:r>
              <a:rPr lang="en-US" sz="2000" dirty="0"/>
              <a:t>Lack  formation of endospores with the exception of M. bovis</a:t>
            </a:r>
          </a:p>
          <a:p>
            <a:r>
              <a:rPr lang="en-US" sz="2000" dirty="0"/>
              <a:t>Reaction to penicillin, usually resistant </a:t>
            </a:r>
          </a:p>
        </p:txBody>
      </p:sp>
    </p:spTree>
    <p:extLst>
      <p:ext uri="{BB962C8B-B14F-4D97-AF65-F5344CB8AC3E}">
        <p14:creationId xmlns:p14="http://schemas.microsoft.com/office/powerpoint/2010/main" val="1962846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Mycobacterium </a:t>
            </a:r>
            <a:r>
              <a:rPr lang="en-US" sz="4000" dirty="0" err="1" smtClean="0"/>
              <a:t>Leprae</a:t>
            </a:r>
            <a:r>
              <a:rPr lang="en-US" sz="4000" dirty="0" smtClean="0"/>
              <a:t> </a:t>
            </a:r>
            <a:endParaRPr lang="en-US" sz="4000" dirty="0"/>
          </a:p>
        </p:txBody>
      </p:sp>
      <p:sp>
        <p:nvSpPr>
          <p:cNvPr id="3" name="Content Placeholder 2"/>
          <p:cNvSpPr>
            <a:spLocks noGrp="1"/>
          </p:cNvSpPr>
          <p:nvPr>
            <p:ph idx="1"/>
          </p:nvPr>
        </p:nvSpPr>
        <p:spPr>
          <a:xfrm>
            <a:off x="440373" y="706120"/>
            <a:ext cx="6580913" cy="4094480"/>
          </a:xfrm>
        </p:spPr>
        <p:txBody>
          <a:bodyPr/>
          <a:lstStyle/>
          <a:p>
            <a:pPr>
              <a:lnSpc>
                <a:spcPct val="150000"/>
              </a:lnSpc>
            </a:pPr>
            <a:r>
              <a:rPr lang="en-US" sz="3200" dirty="0" smtClean="0"/>
              <a:t>Commonly known as leprosy</a:t>
            </a:r>
          </a:p>
          <a:p>
            <a:pPr>
              <a:lnSpc>
                <a:spcPct val="150000"/>
              </a:lnSpc>
            </a:pPr>
            <a:r>
              <a:rPr lang="en-US" sz="3200" dirty="0" smtClean="0"/>
              <a:t>World’s oldest disease</a:t>
            </a:r>
          </a:p>
          <a:p>
            <a:pPr>
              <a:lnSpc>
                <a:spcPct val="150000"/>
              </a:lnSpc>
            </a:pPr>
            <a:r>
              <a:rPr lang="en-US" sz="3200" dirty="0" smtClean="0"/>
              <a:t>Acid fast, rod shaped bacillus </a:t>
            </a:r>
          </a:p>
          <a:p>
            <a:endParaRPr lang="en-US" dirty="0"/>
          </a:p>
        </p:txBody>
      </p:sp>
      <p:pic>
        <p:nvPicPr>
          <p:cNvPr id="4" name="Picture 3"/>
          <p:cNvPicPr>
            <a:picLocks noChangeAspect="1"/>
          </p:cNvPicPr>
          <p:nvPr/>
        </p:nvPicPr>
        <p:blipFill>
          <a:blip r:embed="rId2"/>
          <a:stretch>
            <a:fillRect/>
          </a:stretch>
        </p:blipFill>
        <p:spPr>
          <a:xfrm>
            <a:off x="8414899" y="244318"/>
            <a:ext cx="3276360" cy="2666957"/>
          </a:xfrm>
          <a:prstGeom prst="rect">
            <a:avLst/>
          </a:prstGeom>
        </p:spPr>
      </p:pic>
      <p:pic>
        <p:nvPicPr>
          <p:cNvPr id="5" name="Picture 4"/>
          <p:cNvPicPr>
            <a:picLocks noChangeAspect="1"/>
          </p:cNvPicPr>
          <p:nvPr/>
        </p:nvPicPr>
        <p:blipFill>
          <a:blip r:embed="rId3"/>
          <a:stretch>
            <a:fillRect/>
          </a:stretch>
        </p:blipFill>
        <p:spPr>
          <a:xfrm>
            <a:off x="7398326" y="3077220"/>
            <a:ext cx="4793674" cy="3593693"/>
          </a:xfrm>
          <a:prstGeom prst="rect">
            <a:avLst/>
          </a:prstGeom>
        </p:spPr>
      </p:pic>
    </p:spTree>
    <p:extLst>
      <p:ext uri="{BB962C8B-B14F-4D97-AF65-F5344CB8AC3E}">
        <p14:creationId xmlns:p14="http://schemas.microsoft.com/office/powerpoint/2010/main" val="1718272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0927" y="4565949"/>
            <a:ext cx="8534400" cy="1507067"/>
          </a:xfrm>
        </p:spPr>
        <p:txBody>
          <a:bodyPr>
            <a:normAutofit/>
          </a:bodyPr>
          <a:lstStyle/>
          <a:p>
            <a:r>
              <a:rPr lang="en-US" sz="5400" dirty="0" smtClean="0"/>
              <a:t>M. </a:t>
            </a:r>
            <a:r>
              <a:rPr lang="en-US" sz="5400" dirty="0" err="1" smtClean="0"/>
              <a:t>Leprae</a:t>
            </a:r>
            <a:endParaRPr lang="en-US" sz="5400" dirty="0"/>
          </a:p>
        </p:txBody>
      </p:sp>
      <p:sp>
        <p:nvSpPr>
          <p:cNvPr id="3" name="Content Placeholder 2"/>
          <p:cNvSpPr>
            <a:spLocks noGrp="1"/>
          </p:cNvSpPr>
          <p:nvPr>
            <p:ph idx="1"/>
          </p:nvPr>
        </p:nvSpPr>
        <p:spPr>
          <a:xfrm>
            <a:off x="520927" y="-245534"/>
            <a:ext cx="5486398" cy="5271102"/>
          </a:xfrm>
        </p:spPr>
        <p:txBody>
          <a:bodyPr>
            <a:normAutofit/>
          </a:bodyPr>
          <a:lstStyle/>
          <a:p>
            <a:r>
              <a:rPr lang="en-US" sz="3600" dirty="0"/>
              <a:t>Natural Environment: warm tropical countries such as SE Asia, Americas, and </a:t>
            </a:r>
            <a:r>
              <a:rPr lang="en-US" sz="3600" dirty="0" smtClean="0"/>
              <a:t>Africa</a:t>
            </a:r>
            <a:endParaRPr lang="en-US" sz="3600" dirty="0"/>
          </a:p>
          <a:p>
            <a:r>
              <a:rPr lang="en-US" sz="3600" dirty="0" smtClean="0"/>
              <a:t>Reservoir</a:t>
            </a:r>
            <a:r>
              <a:rPr lang="en-US" sz="3600" dirty="0"/>
              <a:t>: Humans and armadillos</a:t>
            </a:r>
          </a:p>
        </p:txBody>
      </p:sp>
      <p:pic>
        <p:nvPicPr>
          <p:cNvPr id="5" name="Picture 4"/>
          <p:cNvPicPr>
            <a:picLocks noChangeAspect="1"/>
          </p:cNvPicPr>
          <p:nvPr/>
        </p:nvPicPr>
        <p:blipFill>
          <a:blip r:embed="rId2"/>
          <a:stretch>
            <a:fillRect/>
          </a:stretch>
        </p:blipFill>
        <p:spPr>
          <a:xfrm>
            <a:off x="6007325" y="2795206"/>
            <a:ext cx="6184675" cy="3898219"/>
          </a:xfrm>
          <a:prstGeom prst="rect">
            <a:avLst/>
          </a:prstGeom>
        </p:spPr>
      </p:pic>
      <p:pic>
        <p:nvPicPr>
          <p:cNvPr id="7" name="Picture 6"/>
          <p:cNvPicPr>
            <a:picLocks noChangeAspect="1"/>
          </p:cNvPicPr>
          <p:nvPr/>
        </p:nvPicPr>
        <p:blipFill>
          <a:blip r:embed="rId3"/>
          <a:stretch>
            <a:fillRect/>
          </a:stretch>
        </p:blipFill>
        <p:spPr>
          <a:xfrm>
            <a:off x="7332881" y="245530"/>
            <a:ext cx="3703645" cy="2416629"/>
          </a:xfrm>
          <a:prstGeom prst="rect">
            <a:avLst/>
          </a:prstGeom>
        </p:spPr>
      </p:pic>
    </p:spTree>
    <p:extLst>
      <p:ext uri="{BB962C8B-B14F-4D97-AF65-F5344CB8AC3E}">
        <p14:creationId xmlns:p14="http://schemas.microsoft.com/office/powerpoint/2010/main" val="541976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4212" y="-1297841"/>
            <a:ext cx="8534400" cy="3615267"/>
          </a:xfrm>
        </p:spPr>
        <p:txBody>
          <a:bodyPr>
            <a:normAutofit/>
          </a:bodyPr>
          <a:lstStyle/>
          <a:p>
            <a:r>
              <a:rPr lang="en-US" sz="2400" dirty="0"/>
              <a:t>Infectious Dose: 7 billion organisms per gram of tissue </a:t>
            </a:r>
          </a:p>
        </p:txBody>
      </p:sp>
      <p:pic>
        <p:nvPicPr>
          <p:cNvPr id="4" name="Picture 3"/>
          <p:cNvPicPr>
            <a:picLocks noChangeAspect="1"/>
          </p:cNvPicPr>
          <p:nvPr/>
        </p:nvPicPr>
        <p:blipFill>
          <a:blip r:embed="rId2"/>
          <a:stretch>
            <a:fillRect/>
          </a:stretch>
        </p:blipFill>
        <p:spPr>
          <a:xfrm>
            <a:off x="0" y="1048857"/>
            <a:ext cx="12192000" cy="5469508"/>
          </a:xfrm>
          <a:prstGeom prst="rect">
            <a:avLst/>
          </a:prstGeom>
        </p:spPr>
      </p:pic>
    </p:spTree>
    <p:extLst>
      <p:ext uri="{BB962C8B-B14F-4D97-AF65-F5344CB8AC3E}">
        <p14:creationId xmlns:p14="http://schemas.microsoft.com/office/powerpoint/2010/main" val="10821226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586E77-D27F-4AD3-990A-B2CE32C0F11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6CA807E-B8E4-442A-9C0C-FDC75F0085A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26825" y="321732"/>
            <a:ext cx="3634789" cy="367484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966BA61-6F1C-4EAA-BE1A-9FB90B9827A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54821" y="321732"/>
            <a:ext cx="2415447" cy="2108201"/>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682D761-4925-4E94-8AC2-EC78DB378C6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26825" y="4157448"/>
            <a:ext cx="3634789" cy="2302620"/>
          </a:xfrm>
          <a:prstGeom prst="rect">
            <a:avLst/>
          </a:prstGeom>
          <a:solidFill>
            <a:schemeClr val="bg2">
              <a:lumMod val="7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9172483-53EC-4ABF-9693-AD84FCE4E876}"/>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9080" y="2656703"/>
            <a:ext cx="2401187" cy="282969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l="23130" r="24070"/>
          <a:stretch/>
        </p:blipFill>
        <p:spPr>
          <a:xfrm>
            <a:off x="6258347" y="487680"/>
            <a:ext cx="2357015" cy="3348033"/>
          </a:xfrm>
          <a:prstGeom prst="rect">
            <a:avLst/>
          </a:prstGeom>
        </p:spPr>
      </p:pic>
      <p:pic>
        <p:nvPicPr>
          <p:cNvPr id="6" name="Picture 5"/>
          <p:cNvPicPr>
            <a:picLocks noChangeAspect="1"/>
          </p:cNvPicPr>
          <p:nvPr/>
        </p:nvPicPr>
        <p:blipFill rotWithShape="1">
          <a:blip r:embed="rId3"/>
          <a:srcRect t="4082"/>
          <a:stretch/>
        </p:blipFill>
        <p:spPr>
          <a:xfrm>
            <a:off x="9621520" y="3229591"/>
            <a:ext cx="2087879" cy="1682227"/>
          </a:xfrm>
          <a:prstGeom prst="rect">
            <a:avLst/>
          </a:prstGeom>
        </p:spPr>
      </p:pic>
      <p:sp>
        <p:nvSpPr>
          <p:cNvPr id="2" name="Title 1"/>
          <p:cNvSpPr>
            <a:spLocks noGrp="1"/>
          </p:cNvSpPr>
          <p:nvPr>
            <p:ph type="title"/>
          </p:nvPr>
        </p:nvSpPr>
        <p:spPr>
          <a:xfrm>
            <a:off x="684212" y="4844084"/>
            <a:ext cx="4620880" cy="1507067"/>
          </a:xfrm>
        </p:spPr>
        <p:txBody>
          <a:bodyPr>
            <a:normAutofit/>
          </a:bodyPr>
          <a:lstStyle/>
          <a:p>
            <a:r>
              <a:rPr lang="en-US" dirty="0"/>
              <a:t>M. </a:t>
            </a:r>
            <a:r>
              <a:rPr lang="en-US" dirty="0" err="1"/>
              <a:t>Leprae</a:t>
            </a:r>
            <a:r>
              <a:rPr lang="en-US" dirty="0"/>
              <a:t> </a:t>
            </a:r>
          </a:p>
        </p:txBody>
      </p:sp>
      <p:sp>
        <p:nvSpPr>
          <p:cNvPr id="3" name="Content Placeholder 2"/>
          <p:cNvSpPr>
            <a:spLocks noGrp="1"/>
          </p:cNvSpPr>
          <p:nvPr>
            <p:ph idx="1"/>
          </p:nvPr>
        </p:nvSpPr>
        <p:spPr>
          <a:xfrm>
            <a:off x="409903" y="321732"/>
            <a:ext cx="4895189" cy="4590086"/>
          </a:xfrm>
        </p:spPr>
        <p:txBody>
          <a:bodyPr>
            <a:noAutofit/>
          </a:bodyPr>
          <a:lstStyle/>
          <a:p>
            <a:r>
              <a:rPr lang="en-US" sz="2400" dirty="0"/>
              <a:t>Mainly affects the skin, peripheral nerves and the mucosa of the respiratory tract</a:t>
            </a:r>
          </a:p>
          <a:p>
            <a:r>
              <a:rPr lang="en-US" sz="2400" dirty="0"/>
              <a:t>Transmission through the respiratory cough by sneezing, coughing, etc.</a:t>
            </a:r>
          </a:p>
          <a:p>
            <a:r>
              <a:rPr lang="en-US" sz="2400" dirty="0"/>
              <a:t>Region: cold regions of the human body such as: nose, feet, hands(extremities); peripheral nervous system</a:t>
            </a:r>
          </a:p>
        </p:txBody>
      </p:sp>
    </p:spTree>
    <p:extLst>
      <p:ext uri="{BB962C8B-B14F-4D97-AF65-F5344CB8AC3E}">
        <p14:creationId xmlns:p14="http://schemas.microsoft.com/office/powerpoint/2010/main" val="2967245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56FCDAA-76C3-414B-9868-73075E15DF5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7C5301E-91B2-4536-893D-47EA274444EE}"/>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F83E5BFD-97A3-4CE9-8A0E-58925ADC2FE5}"/>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7D47D4CB-D05F-43B7-8F49-A8C05F152922}"/>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35A6C8F7-8B78-4F06-BB3B-CEDC620AE1ED}"/>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C34E8F06-BC4C-45A5-8A7F-CDF897B95FE3}"/>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288604C-C490-4533-AA80-11F92325C79B}"/>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19" name="Snip Diagonal Corner Rectangle 16">
            <a:extLst>
              <a:ext uri="{FF2B5EF4-FFF2-40B4-BE49-F238E27FC236}">
                <a16:creationId xmlns:a16="http://schemas.microsoft.com/office/drawing/2014/main" id="{02C8A649-1D4D-44CF-8C8E-C38947F4C41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1" y="620722"/>
            <a:ext cx="3670674" cy="5286838"/>
          </a:xfrm>
          <a:prstGeom prst="snip2DiagRect">
            <a:avLst>
              <a:gd name="adj1" fmla="val 11518"/>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rotWithShape="1">
          <a:blip r:embed="rId2"/>
          <a:srcRect r="40979"/>
          <a:stretch/>
        </p:blipFill>
        <p:spPr>
          <a:xfrm rot="5400000">
            <a:off x="1276924" y="653332"/>
            <a:ext cx="2377793" cy="3021544"/>
          </a:xfrm>
          <a:prstGeom prst="rect">
            <a:avLst/>
          </a:prstGeom>
        </p:spPr>
      </p:pic>
      <p:pic>
        <p:nvPicPr>
          <p:cNvPr id="5" name="Picture 4"/>
          <p:cNvPicPr>
            <a:picLocks noChangeAspect="1"/>
          </p:cNvPicPr>
          <p:nvPr/>
        </p:nvPicPr>
        <p:blipFill rotWithShape="1">
          <a:blip r:embed="rId3"/>
          <a:srcRect l="2673" t="4952" r="4960" b="12593"/>
          <a:stretch/>
        </p:blipFill>
        <p:spPr>
          <a:xfrm>
            <a:off x="955048" y="3620927"/>
            <a:ext cx="3020257" cy="1907525"/>
          </a:xfrm>
          <a:prstGeom prst="rect">
            <a:avLst/>
          </a:prstGeom>
        </p:spPr>
      </p:pic>
      <p:sp>
        <p:nvSpPr>
          <p:cNvPr id="2" name="Title 1"/>
          <p:cNvSpPr>
            <a:spLocks noGrp="1"/>
          </p:cNvSpPr>
          <p:nvPr>
            <p:ph type="title"/>
          </p:nvPr>
        </p:nvSpPr>
        <p:spPr>
          <a:xfrm>
            <a:off x="4661860" y="4487332"/>
            <a:ext cx="5627258" cy="1507067"/>
          </a:xfrm>
        </p:spPr>
        <p:txBody>
          <a:bodyPr>
            <a:normAutofit/>
          </a:bodyPr>
          <a:lstStyle/>
          <a:p>
            <a:r>
              <a:rPr lang="en-US" dirty="0"/>
              <a:t>Mycobacterium </a:t>
            </a:r>
            <a:br>
              <a:rPr lang="en-US" dirty="0"/>
            </a:br>
            <a:r>
              <a:rPr lang="en-US" dirty="0"/>
              <a:t>Tuberculosis</a:t>
            </a:r>
          </a:p>
        </p:txBody>
      </p:sp>
      <p:sp>
        <p:nvSpPr>
          <p:cNvPr id="3" name="Content Placeholder 2"/>
          <p:cNvSpPr>
            <a:spLocks noGrp="1"/>
          </p:cNvSpPr>
          <p:nvPr>
            <p:ph idx="1"/>
          </p:nvPr>
        </p:nvSpPr>
        <p:spPr>
          <a:xfrm>
            <a:off x="4661860" y="685800"/>
            <a:ext cx="6253792" cy="3615267"/>
          </a:xfrm>
        </p:spPr>
        <p:txBody>
          <a:bodyPr>
            <a:noAutofit/>
          </a:bodyPr>
          <a:lstStyle/>
          <a:p>
            <a:r>
              <a:rPr lang="en-US" sz="3200" dirty="0"/>
              <a:t>Natural environment: soil, and water sources (bogs, surface water, ground water, and sea water)</a:t>
            </a:r>
            <a:br>
              <a:rPr lang="en-US" sz="3200" dirty="0"/>
            </a:br>
            <a:endParaRPr lang="en-US" sz="3200" dirty="0"/>
          </a:p>
          <a:p>
            <a:r>
              <a:rPr lang="en-US" sz="3200" dirty="0"/>
              <a:t>Region: worldwide but primarily Asia and Africa</a:t>
            </a:r>
          </a:p>
        </p:txBody>
      </p:sp>
    </p:spTree>
    <p:extLst>
      <p:ext uri="{BB962C8B-B14F-4D97-AF65-F5344CB8AC3E}">
        <p14:creationId xmlns:p14="http://schemas.microsoft.com/office/powerpoint/2010/main" val="2973618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589" y="4621105"/>
            <a:ext cx="8668794" cy="1678337"/>
          </a:xfrm>
        </p:spPr>
        <p:txBody>
          <a:bodyPr>
            <a:normAutofit/>
          </a:bodyPr>
          <a:lstStyle/>
          <a:p>
            <a:r>
              <a:rPr lang="en-US" sz="4400" dirty="0" smtClean="0"/>
              <a:t>M. Tuberculosis </a:t>
            </a:r>
            <a:endParaRPr lang="en-US" sz="4400" dirty="0"/>
          </a:p>
        </p:txBody>
      </p:sp>
      <p:sp>
        <p:nvSpPr>
          <p:cNvPr id="3" name="Content Placeholder 2"/>
          <p:cNvSpPr>
            <a:spLocks noGrp="1"/>
          </p:cNvSpPr>
          <p:nvPr>
            <p:ph idx="1"/>
          </p:nvPr>
        </p:nvSpPr>
        <p:spPr>
          <a:xfrm>
            <a:off x="182882" y="182880"/>
            <a:ext cx="10842169" cy="5277394"/>
          </a:xfrm>
        </p:spPr>
        <p:txBody>
          <a:bodyPr>
            <a:normAutofit/>
          </a:bodyPr>
          <a:lstStyle/>
          <a:p>
            <a:r>
              <a:rPr lang="en-US" sz="2400" dirty="0"/>
              <a:t>Reservoir:  Humans are the only known reservoirs </a:t>
            </a:r>
          </a:p>
          <a:p>
            <a:r>
              <a:rPr lang="en-US" sz="2400" dirty="0"/>
              <a:t>Host Range: primarily pulmonary(lungs</a:t>
            </a:r>
            <a:r>
              <a:rPr lang="en-US" sz="2400" dirty="0" smtClean="0"/>
              <a:t>)</a:t>
            </a:r>
            <a:endParaRPr lang="en-US" sz="2400" dirty="0"/>
          </a:p>
          <a:p>
            <a:r>
              <a:rPr lang="en-US" sz="2400" dirty="0"/>
              <a:t>Predisposing and Occupational Risk: This disease is easily transmitted from an infected individual to a healthy individual. About 1/3 of the population has the latent form of </a:t>
            </a:r>
            <a:r>
              <a:rPr lang="en-US" sz="2400" dirty="0" err="1"/>
              <a:t>tb</a:t>
            </a:r>
            <a:r>
              <a:rPr lang="en-US" sz="2400" dirty="0"/>
              <a:t>; Tuberculosis may persist for a lifetime as a latent infection or become active when host immune defenses are suppressed </a:t>
            </a:r>
          </a:p>
          <a:p>
            <a:r>
              <a:rPr lang="en-US" sz="2400" dirty="0"/>
              <a:t>Infectious Dosage: only a few germs need to be inhaled to be </a:t>
            </a:r>
            <a:r>
              <a:rPr lang="en-US" sz="2400" dirty="0" smtClean="0"/>
              <a:t>infected</a:t>
            </a:r>
            <a:endParaRPr lang="en-US" sz="2400" dirty="0"/>
          </a:p>
          <a:p>
            <a:endParaRPr lang="en-US" dirty="0"/>
          </a:p>
        </p:txBody>
      </p:sp>
    </p:spTree>
    <p:extLst>
      <p:ext uri="{BB962C8B-B14F-4D97-AF65-F5344CB8AC3E}">
        <p14:creationId xmlns:p14="http://schemas.microsoft.com/office/powerpoint/2010/main" val="62109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2327" y="235253"/>
            <a:ext cx="2529119" cy="5724113"/>
          </a:xfrm>
        </p:spPr>
        <p:txBody>
          <a:bodyPr/>
          <a:lstStyle/>
          <a:p>
            <a:r>
              <a:rPr lang="en-US" sz="2400" dirty="0"/>
              <a:t>Mode of transmission: through the air; if an individual with TB coughs, sneezes, or spits they propel germs into the air</a:t>
            </a:r>
          </a:p>
          <a:p>
            <a:endParaRPr lang="en-US" dirty="0"/>
          </a:p>
        </p:txBody>
      </p:sp>
      <p:pic>
        <p:nvPicPr>
          <p:cNvPr id="5" name="Picture 4"/>
          <p:cNvPicPr>
            <a:picLocks noChangeAspect="1"/>
          </p:cNvPicPr>
          <p:nvPr/>
        </p:nvPicPr>
        <p:blipFill>
          <a:blip r:embed="rId2"/>
          <a:stretch>
            <a:fillRect/>
          </a:stretch>
        </p:blipFill>
        <p:spPr>
          <a:xfrm>
            <a:off x="2821446" y="235253"/>
            <a:ext cx="9370554" cy="6360766"/>
          </a:xfrm>
          <a:prstGeom prst="rect">
            <a:avLst/>
          </a:prstGeom>
        </p:spPr>
      </p:pic>
    </p:spTree>
    <p:extLst>
      <p:ext uri="{BB962C8B-B14F-4D97-AF65-F5344CB8AC3E}">
        <p14:creationId xmlns:p14="http://schemas.microsoft.com/office/powerpoint/2010/main" val="351193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AB7E134D-75AA-43BC-B5B4-6F46ACE3228F}"/>
              </a:ext>
            </a:extLst>
          </p:cNvPr>
          <p:cNvSpPr>
            <a:spLocks noGrp="1"/>
          </p:cNvSpPr>
          <p:nvPr>
            <p:ph type="title"/>
          </p:nvPr>
        </p:nvSpPr>
        <p:spPr>
          <a:xfrm>
            <a:off x="684212" y="4487332"/>
            <a:ext cx="8906828" cy="1507067"/>
          </a:xfrm>
        </p:spPr>
        <p:txBody>
          <a:bodyPr>
            <a:normAutofit/>
          </a:bodyPr>
          <a:lstStyle/>
          <a:p>
            <a:r>
              <a:rPr lang="en-US" sz="3200" dirty="0"/>
              <a:t>Mycobacterium Tuberculosis complex (MTBC)</a:t>
            </a:r>
          </a:p>
        </p:txBody>
      </p:sp>
      <p:sp>
        <p:nvSpPr>
          <p:cNvPr id="5" name="Content Placeholder 1">
            <a:extLst>
              <a:ext uri="{FF2B5EF4-FFF2-40B4-BE49-F238E27FC236}">
                <a16:creationId xmlns:a16="http://schemas.microsoft.com/office/drawing/2014/main" id="{45AF5E3C-1BE5-43DB-BDFF-190BD41C820E}"/>
              </a:ext>
            </a:extLst>
          </p:cNvPr>
          <p:cNvSpPr>
            <a:spLocks noGrp="1"/>
          </p:cNvSpPr>
          <p:nvPr>
            <p:ph idx="1"/>
          </p:nvPr>
        </p:nvSpPr>
        <p:spPr/>
        <p:txBody>
          <a:bodyPr>
            <a:normAutofit/>
          </a:bodyPr>
          <a:lstStyle/>
          <a:p>
            <a:r>
              <a:rPr lang="en-US" sz="2800" dirty="0"/>
              <a:t>M. canetti  </a:t>
            </a:r>
          </a:p>
          <a:p>
            <a:r>
              <a:rPr lang="en-US" sz="2800" dirty="0"/>
              <a:t>M. microti </a:t>
            </a:r>
          </a:p>
          <a:p>
            <a:r>
              <a:rPr lang="en-US" sz="2800" dirty="0"/>
              <a:t>M. caprae</a:t>
            </a:r>
          </a:p>
          <a:p>
            <a:r>
              <a:rPr lang="en-US" sz="2800" dirty="0"/>
              <a:t>M. africanum </a:t>
            </a:r>
          </a:p>
          <a:p>
            <a:r>
              <a:rPr lang="en-US" sz="2800" dirty="0"/>
              <a:t>M. bovis </a:t>
            </a:r>
          </a:p>
          <a:p>
            <a:r>
              <a:rPr lang="en-US" sz="2800" dirty="0"/>
              <a:t>M. pinnipedii</a:t>
            </a:r>
          </a:p>
        </p:txBody>
      </p:sp>
    </p:spTree>
    <p:extLst>
      <p:ext uri="{BB962C8B-B14F-4D97-AF65-F5344CB8AC3E}">
        <p14:creationId xmlns:p14="http://schemas.microsoft.com/office/powerpoint/2010/main" val="2067781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131252" y="4893732"/>
            <a:ext cx="8534400" cy="1507067"/>
          </a:xfrm>
        </p:spPr>
        <p:txBody>
          <a:bodyPr>
            <a:normAutofit/>
          </a:bodyPr>
          <a:lstStyle/>
          <a:p>
            <a:r>
              <a:rPr lang="en-US" sz="4800" dirty="0"/>
              <a:t>M. canetti</a:t>
            </a:r>
          </a:p>
        </p:txBody>
      </p:sp>
      <p:sp>
        <p:nvSpPr>
          <p:cNvPr id="5" name="Content Placeholder 2"/>
          <p:cNvSpPr>
            <a:spLocks noGrp="1"/>
          </p:cNvSpPr>
          <p:nvPr>
            <p:ph idx="1"/>
          </p:nvPr>
        </p:nvSpPr>
        <p:spPr>
          <a:xfrm>
            <a:off x="501332" y="-487680"/>
            <a:ext cx="6124735" cy="5750559"/>
          </a:xfrm>
        </p:spPr>
        <p:txBody>
          <a:bodyPr>
            <a:normAutofit/>
          </a:bodyPr>
          <a:lstStyle/>
          <a:p>
            <a:r>
              <a:rPr lang="en-US" dirty="0"/>
              <a:t>George Canetti (1911-1971)</a:t>
            </a:r>
          </a:p>
          <a:p>
            <a:r>
              <a:rPr lang="en-US" dirty="0"/>
              <a:t>“M. canettii” is characterized by eugonic growth, with smooth, white, glossy colonies on solid medium. Its biochemical characteristics indicate that it is unable to produce niacin, but it is capable of nitrate reduction and has positive urease, Tween 80 hydrolysis, and catalase activities (at 22°C, although not after heat inactivation at 68°C).</a:t>
            </a:r>
          </a:p>
          <a:p>
            <a:r>
              <a:rPr lang="en-US" dirty="0"/>
              <a:t>Generation time shorter compared to M. tuberculosis</a:t>
            </a:r>
          </a:p>
          <a:p>
            <a:r>
              <a:rPr lang="en-US" dirty="0"/>
              <a:t>Natural reservoir, host range, and mode of transmission still unknown</a:t>
            </a:r>
          </a:p>
        </p:txBody>
      </p:sp>
      <p:pic>
        <p:nvPicPr>
          <p:cNvPr id="6" name="Content Placeholder 6">
            <a:extLst>
              <a:ext uri="{FF2B5EF4-FFF2-40B4-BE49-F238E27FC236}">
                <a16:creationId xmlns:a16="http://schemas.microsoft.com/office/drawing/2014/main" id="{EC462CA4-F492-4FF8-B158-301721A4D3AE}"/>
              </a:ext>
            </a:extLst>
          </p:cNvPr>
          <p:cNvPicPr>
            <a:picLocks noChangeAspect="1"/>
          </p:cNvPicPr>
          <p:nvPr/>
        </p:nvPicPr>
        <p:blipFill>
          <a:blip r:embed="rId2"/>
          <a:stretch>
            <a:fillRect/>
          </a:stretch>
        </p:blipFill>
        <p:spPr>
          <a:xfrm>
            <a:off x="6626067" y="1178560"/>
            <a:ext cx="5251592" cy="3938692"/>
          </a:xfrm>
          <a:prstGeom prst="rect">
            <a:avLst/>
          </a:prstGeom>
        </p:spPr>
      </p:pic>
    </p:spTree>
    <p:extLst>
      <p:ext uri="{BB962C8B-B14F-4D97-AF65-F5344CB8AC3E}">
        <p14:creationId xmlns:p14="http://schemas.microsoft.com/office/powerpoint/2010/main" val="4836263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7">
            <a:extLst>
              <a:ext uri="{FF2B5EF4-FFF2-40B4-BE49-F238E27FC236}">
                <a16:creationId xmlns:a16="http://schemas.microsoft.com/office/drawing/2014/main" id="{B592C170-652D-4D56-9C6F-B7B2EDB44C57}"/>
              </a:ext>
            </a:extLst>
          </p:cNvPr>
          <p:cNvSpPr>
            <a:spLocks noGrp="1"/>
          </p:cNvSpPr>
          <p:nvPr>
            <p:ph idx="1"/>
          </p:nvPr>
        </p:nvSpPr>
        <p:spPr>
          <a:xfrm>
            <a:off x="684212" y="685800"/>
            <a:ext cx="6570028" cy="4130040"/>
          </a:xfrm>
        </p:spPr>
        <p:txBody>
          <a:bodyPr/>
          <a:lstStyle/>
          <a:p>
            <a:endParaRPr lang="en-US" sz="1800" dirty="0"/>
          </a:p>
          <a:p>
            <a:r>
              <a:rPr lang="en-US" sz="2400" dirty="0"/>
              <a:t>Location An emerging disease in the Horn of Africa</a:t>
            </a:r>
          </a:p>
          <a:p>
            <a:r>
              <a:rPr lang="en-US" sz="2400" dirty="0"/>
              <a:t>Geographic distribution and prevalence of M. canetti are likely underestimated</a:t>
            </a:r>
          </a:p>
          <a:p>
            <a:r>
              <a:rPr lang="en-US" sz="2400" dirty="0"/>
              <a:t>water-droplet aerosolized pathogens</a:t>
            </a:r>
          </a:p>
          <a:p>
            <a:endParaRPr lang="en-US" sz="1800" dirty="0"/>
          </a:p>
        </p:txBody>
      </p:sp>
      <p:sp>
        <p:nvSpPr>
          <p:cNvPr id="5" name="Title 1"/>
          <p:cNvSpPr>
            <a:spLocks noGrp="1"/>
          </p:cNvSpPr>
          <p:nvPr>
            <p:ph type="title"/>
          </p:nvPr>
        </p:nvSpPr>
        <p:spPr/>
        <p:txBody>
          <a:bodyPr>
            <a:normAutofit/>
          </a:bodyPr>
          <a:lstStyle/>
          <a:p>
            <a:r>
              <a:rPr lang="en-US" sz="4800" dirty="0"/>
              <a:t>M. canetti</a:t>
            </a:r>
          </a:p>
        </p:txBody>
      </p:sp>
      <p:pic>
        <p:nvPicPr>
          <p:cNvPr id="6" name="Content Placeholder 4" descr="A close up of a map&#10;&#10;Description generated with high confidence">
            <a:extLst>
              <a:ext uri="{FF2B5EF4-FFF2-40B4-BE49-F238E27FC236}">
                <a16:creationId xmlns:a16="http://schemas.microsoft.com/office/drawing/2014/main" id="{263B3F5F-C282-495E-86BC-089F2A3A224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7625340" y="838523"/>
            <a:ext cx="4199514" cy="3977317"/>
          </a:xfrm>
          <a:prstGeom prst="rect">
            <a:avLst/>
          </a:prstGeom>
        </p:spPr>
      </p:pic>
    </p:spTree>
    <p:extLst>
      <p:ext uri="{BB962C8B-B14F-4D97-AF65-F5344CB8AC3E}">
        <p14:creationId xmlns:p14="http://schemas.microsoft.com/office/powerpoint/2010/main" val="13406820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M. microti</a:t>
            </a:r>
          </a:p>
        </p:txBody>
      </p:sp>
      <p:sp>
        <p:nvSpPr>
          <p:cNvPr id="5" name="Content Placeholder 3">
            <a:extLst>
              <a:ext uri="{FF2B5EF4-FFF2-40B4-BE49-F238E27FC236}">
                <a16:creationId xmlns:a16="http://schemas.microsoft.com/office/drawing/2014/main" id="{DFB4B83D-A9F1-4B06-B00E-94FEF1F22D23}"/>
              </a:ext>
            </a:extLst>
          </p:cNvPr>
          <p:cNvSpPr>
            <a:spLocks noGrp="1"/>
          </p:cNvSpPr>
          <p:nvPr>
            <p:ph idx="1"/>
          </p:nvPr>
        </p:nvSpPr>
        <p:spPr>
          <a:xfrm>
            <a:off x="318452" y="299720"/>
            <a:ext cx="6813868" cy="4373880"/>
          </a:xfrm>
        </p:spPr>
        <p:txBody>
          <a:bodyPr>
            <a:noAutofit/>
          </a:bodyPr>
          <a:lstStyle/>
          <a:p>
            <a:r>
              <a:rPr lang="en-US" sz="2400" dirty="0"/>
              <a:t>Also known as vole bacillus</a:t>
            </a:r>
          </a:p>
          <a:p>
            <a:r>
              <a:rPr lang="en-US" sz="2400" dirty="0"/>
              <a:t>Reservoir –small rodents such as voles, shrews and wood mice</a:t>
            </a:r>
          </a:p>
          <a:p>
            <a:r>
              <a:rPr lang="en-US" sz="2400" dirty="0"/>
              <a:t>Sporadic cases have included domestic and wild animals</a:t>
            </a:r>
          </a:p>
          <a:p>
            <a:r>
              <a:rPr lang="en-US" sz="2400" dirty="0"/>
              <a:t>1998 First human case of pulmonary tuberculosis </a:t>
            </a:r>
          </a:p>
          <a:p>
            <a:r>
              <a:rPr lang="en-US" sz="2400" dirty="0"/>
              <a:t>Location United Kingdom, Western Europe</a:t>
            </a:r>
          </a:p>
          <a:p>
            <a:r>
              <a:rPr lang="en-US" sz="2400" dirty="0"/>
              <a:t>Human infections  are rare, but do occur</a:t>
            </a:r>
          </a:p>
        </p:txBody>
      </p:sp>
      <p:sp>
        <p:nvSpPr>
          <p:cNvPr id="7" name="TextBox 6">
            <a:extLst>
              <a:ext uri="{FF2B5EF4-FFF2-40B4-BE49-F238E27FC236}">
                <a16:creationId xmlns:a16="http://schemas.microsoft.com/office/drawing/2014/main" id="{CF47B7D5-ABED-45D1-AC43-02EE37997841}"/>
              </a:ext>
            </a:extLst>
          </p:cNvPr>
          <p:cNvSpPr txBox="1"/>
          <p:nvPr/>
        </p:nvSpPr>
        <p:spPr>
          <a:xfrm>
            <a:off x="7273765" y="701760"/>
            <a:ext cx="4653280" cy="1588127"/>
          </a:xfrm>
          <a:prstGeom prst="rect">
            <a:avLst/>
          </a:prstGeom>
          <a:noFill/>
        </p:spPr>
        <p:txBody>
          <a:bodyPr wrap="square" rtlCol="0">
            <a:spAutoFit/>
          </a:bodyPr>
          <a:lstStyle/>
          <a:p>
            <a:pPr algn="ctr">
              <a:lnSpc>
                <a:spcPct val="90000"/>
              </a:lnSpc>
            </a:pPr>
            <a:r>
              <a:rPr lang="en-US" dirty="0">
                <a:solidFill>
                  <a:schemeClr val="bg1"/>
                </a:solidFill>
              </a:rPr>
              <a:t>Fig. Goat lymph node granuloma with numerous Langhans-type multinucleated giant cells from a goat in France infected with </a:t>
            </a:r>
            <a:r>
              <a:rPr lang="en-US" i="1" dirty="0">
                <a:solidFill>
                  <a:schemeClr val="bg1"/>
                </a:solidFill>
              </a:rPr>
              <a:t>Mycobacterium microti</a:t>
            </a:r>
            <a:r>
              <a:rPr lang="en-US" dirty="0">
                <a:solidFill>
                  <a:schemeClr val="bg1"/>
                </a:solidFill>
              </a:rPr>
              <a:t> (hematoxylin and eosin stain). Scale bar indicates 50 </a:t>
            </a:r>
            <a:r>
              <a:rPr lang="el-GR" dirty="0">
                <a:solidFill>
                  <a:schemeClr val="bg1"/>
                </a:solidFill>
              </a:rPr>
              <a:t>μ</a:t>
            </a:r>
            <a:r>
              <a:rPr lang="en-US" dirty="0">
                <a:solidFill>
                  <a:schemeClr val="bg1"/>
                </a:solidFill>
              </a:rPr>
              <a:t>m.</a:t>
            </a:r>
          </a:p>
        </p:txBody>
      </p:sp>
      <p:pic>
        <p:nvPicPr>
          <p:cNvPr id="8" name="Content Placeholder 10">
            <a:extLst>
              <a:ext uri="{FF2B5EF4-FFF2-40B4-BE49-F238E27FC236}">
                <a16:creationId xmlns:a16="http://schemas.microsoft.com/office/drawing/2014/main" id="{2A27869A-822F-4155-BCFE-9B226EEF1673}"/>
              </a:ext>
            </a:extLst>
          </p:cNvPr>
          <p:cNvPicPr>
            <a:picLocks noChangeAspect="1"/>
          </p:cNvPicPr>
          <p:nvPr/>
        </p:nvPicPr>
        <p:blipFill>
          <a:blip r:embed="rId2"/>
          <a:stretch>
            <a:fillRect/>
          </a:stretch>
        </p:blipFill>
        <p:spPr>
          <a:xfrm>
            <a:off x="7008811" y="2310207"/>
            <a:ext cx="5183189" cy="3887392"/>
          </a:xfrm>
          <a:prstGeom prst="rect">
            <a:avLst/>
          </a:prstGeom>
        </p:spPr>
      </p:pic>
    </p:spTree>
    <p:extLst>
      <p:ext uri="{BB962C8B-B14F-4D97-AF65-F5344CB8AC3E}">
        <p14:creationId xmlns:p14="http://schemas.microsoft.com/office/powerpoint/2010/main" val="1445613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800" dirty="0"/>
              <a:t>M. caprae</a:t>
            </a:r>
          </a:p>
        </p:txBody>
      </p:sp>
      <p:pic>
        <p:nvPicPr>
          <p:cNvPr id="5" name="Picture 4">
            <a:extLst>
              <a:ext uri="{FF2B5EF4-FFF2-40B4-BE49-F238E27FC236}">
                <a16:creationId xmlns:a16="http://schemas.microsoft.com/office/drawing/2014/main" id="{C8364014-BD9F-4556-A529-AC69FEDC8604}"/>
              </a:ext>
            </a:extLst>
          </p:cNvPr>
          <p:cNvPicPr>
            <a:picLocks noChangeAspect="1"/>
          </p:cNvPicPr>
          <p:nvPr/>
        </p:nvPicPr>
        <p:blipFill>
          <a:blip r:embed="rId2"/>
          <a:stretch>
            <a:fillRect/>
          </a:stretch>
        </p:blipFill>
        <p:spPr>
          <a:xfrm>
            <a:off x="5831840" y="2274143"/>
            <a:ext cx="6072822" cy="4080936"/>
          </a:xfrm>
          <a:prstGeom prst="rect">
            <a:avLst/>
          </a:prstGeom>
        </p:spPr>
      </p:pic>
      <p:sp>
        <p:nvSpPr>
          <p:cNvPr id="6" name="Content Placeholder 2"/>
          <p:cNvSpPr>
            <a:spLocks noGrp="1"/>
          </p:cNvSpPr>
          <p:nvPr>
            <p:ph idx="1"/>
          </p:nvPr>
        </p:nvSpPr>
        <p:spPr>
          <a:xfrm>
            <a:off x="379412" y="128690"/>
            <a:ext cx="5452428" cy="4626189"/>
          </a:xfrm>
        </p:spPr>
        <p:txBody>
          <a:bodyPr>
            <a:normAutofit/>
          </a:bodyPr>
          <a:lstStyle/>
          <a:p>
            <a:r>
              <a:rPr lang="en-US" dirty="0"/>
              <a:t>Formerly known as  M. tuberculosis subsp. and M. bovis</a:t>
            </a:r>
          </a:p>
          <a:p>
            <a:r>
              <a:rPr lang="en-US" dirty="0"/>
              <a:t>Designated as a new species in 2003</a:t>
            </a:r>
          </a:p>
          <a:p>
            <a:r>
              <a:rPr lang="en-US" dirty="0"/>
              <a:t>Location: predominantly found in Central and Western European countries</a:t>
            </a:r>
          </a:p>
          <a:p>
            <a:r>
              <a:rPr lang="en-US" dirty="0"/>
              <a:t>Pathogen can effect both animals and Humans (i.e. species cattle, Red deer, fox and Humans</a:t>
            </a:r>
          </a:p>
          <a:p>
            <a:r>
              <a:rPr lang="en-US" dirty="0"/>
              <a:t>Lack of knowledge about transmission of infection between domestic and wild animals</a:t>
            </a:r>
          </a:p>
        </p:txBody>
      </p:sp>
      <p:sp>
        <p:nvSpPr>
          <p:cNvPr id="7" name="Rectangle 6">
            <a:extLst>
              <a:ext uri="{FF2B5EF4-FFF2-40B4-BE49-F238E27FC236}">
                <a16:creationId xmlns:a16="http://schemas.microsoft.com/office/drawing/2014/main" id="{059F883C-9159-4CF0-9D3A-AB0B988680B2}"/>
              </a:ext>
            </a:extLst>
          </p:cNvPr>
          <p:cNvSpPr/>
          <p:nvPr/>
        </p:nvSpPr>
        <p:spPr>
          <a:xfrm>
            <a:off x="6161405" y="301131"/>
            <a:ext cx="5743257" cy="1815882"/>
          </a:xfrm>
          <a:prstGeom prst="rect">
            <a:avLst/>
          </a:prstGeom>
        </p:spPr>
        <p:txBody>
          <a:bodyPr wrap="square">
            <a:spAutoFit/>
          </a:bodyPr>
          <a:lstStyle/>
          <a:p>
            <a:pPr algn="ctr"/>
            <a:r>
              <a:rPr lang="en-US" sz="1600" dirty="0">
                <a:solidFill>
                  <a:schemeClr val="bg1"/>
                </a:solidFill>
              </a:rPr>
              <a:t>Figure 2. Statistically evident spatial cluster of Mycobacterium caprae–positive red deer in the Alpine region, 2009-10, 2010- 2011, and 2011-12 hunting seasons. Area in red circle contained significantly more M. caprae–positive red deer than the remaining study area (p&lt;0.001). Inset shows location of Austria and Germany within Europe (shading). </a:t>
            </a:r>
          </a:p>
        </p:txBody>
      </p:sp>
    </p:spTree>
    <p:extLst>
      <p:ext uri="{BB962C8B-B14F-4D97-AF65-F5344CB8AC3E}">
        <p14:creationId xmlns:p14="http://schemas.microsoft.com/office/powerpoint/2010/main" val="19447556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03613E-77BE-4E42-A77A-856B04951297}"/>
              </a:ext>
            </a:extLst>
          </p:cNvPr>
          <p:cNvPicPr>
            <a:picLocks noChangeAspect="1"/>
          </p:cNvPicPr>
          <p:nvPr/>
        </p:nvPicPr>
        <p:blipFill>
          <a:blip r:embed="rId2"/>
          <a:stretch>
            <a:fillRect/>
          </a:stretch>
        </p:blipFill>
        <p:spPr>
          <a:xfrm>
            <a:off x="6096000" y="1772920"/>
            <a:ext cx="6091910" cy="4457192"/>
          </a:xfrm>
          <a:prstGeom prst="rect">
            <a:avLst/>
          </a:prstGeom>
        </p:spPr>
      </p:pic>
      <p:sp>
        <p:nvSpPr>
          <p:cNvPr id="5" name="Title 4">
            <a:extLst>
              <a:ext uri="{FF2B5EF4-FFF2-40B4-BE49-F238E27FC236}">
                <a16:creationId xmlns:a16="http://schemas.microsoft.com/office/drawing/2014/main" id="{A33C4302-0916-4153-849E-9021EFE9C656}"/>
              </a:ext>
            </a:extLst>
          </p:cNvPr>
          <p:cNvSpPr>
            <a:spLocks noGrp="1"/>
          </p:cNvSpPr>
          <p:nvPr>
            <p:ph type="title"/>
          </p:nvPr>
        </p:nvSpPr>
        <p:spPr/>
        <p:txBody>
          <a:bodyPr>
            <a:normAutofit/>
          </a:bodyPr>
          <a:lstStyle/>
          <a:p>
            <a:r>
              <a:rPr lang="en-US" sz="4800" dirty="0"/>
              <a:t>M. africanum</a:t>
            </a:r>
          </a:p>
        </p:txBody>
      </p:sp>
      <p:sp>
        <p:nvSpPr>
          <p:cNvPr id="6" name="Content Placeholder 2">
            <a:extLst>
              <a:ext uri="{FF2B5EF4-FFF2-40B4-BE49-F238E27FC236}">
                <a16:creationId xmlns:a16="http://schemas.microsoft.com/office/drawing/2014/main" id="{C6C21B7B-30B5-4A31-82D5-0B584AC1D7F5}"/>
              </a:ext>
            </a:extLst>
          </p:cNvPr>
          <p:cNvSpPr>
            <a:spLocks noGrp="1"/>
          </p:cNvSpPr>
          <p:nvPr>
            <p:ph idx="1"/>
          </p:nvPr>
        </p:nvSpPr>
        <p:spPr>
          <a:xfrm>
            <a:off x="447039" y="0"/>
            <a:ext cx="5648961" cy="5080000"/>
          </a:xfrm>
        </p:spPr>
        <p:txBody>
          <a:bodyPr>
            <a:normAutofit/>
          </a:bodyPr>
          <a:lstStyle/>
          <a:p>
            <a:r>
              <a:rPr lang="en-US" dirty="0"/>
              <a:t>Discovered in 1968, mycobacterial strains in biochemical testing were intermediates between M. tuberculosis and M. bovis</a:t>
            </a:r>
          </a:p>
          <a:p>
            <a:r>
              <a:rPr lang="en-US" dirty="0"/>
              <a:t>Geographic range West Africa, East Africa, </a:t>
            </a:r>
          </a:p>
          <a:p>
            <a:r>
              <a:rPr lang="en-US" dirty="0"/>
              <a:t>Distinct genotypic profiles of the two major clades of Mycobacterium africanum:</a:t>
            </a:r>
          </a:p>
          <a:p>
            <a:r>
              <a:rPr lang="en-US" dirty="0"/>
              <a:t>M. African Type 1 West Africa   </a:t>
            </a:r>
          </a:p>
          <a:p>
            <a:r>
              <a:rPr lang="en-US" dirty="0"/>
              <a:t>M. African Type 2 East  Africa</a:t>
            </a:r>
          </a:p>
          <a:p>
            <a:r>
              <a:rPr lang="en-US" dirty="0"/>
              <a:t>Has been found in animals, including monkeys, cows, pigs and hyrax</a:t>
            </a:r>
          </a:p>
          <a:p>
            <a:endParaRPr lang="en-US" sz="1800" dirty="0"/>
          </a:p>
        </p:txBody>
      </p:sp>
      <p:sp>
        <p:nvSpPr>
          <p:cNvPr id="7" name="TextBox 6">
            <a:extLst>
              <a:ext uri="{FF2B5EF4-FFF2-40B4-BE49-F238E27FC236}">
                <a16:creationId xmlns:a16="http://schemas.microsoft.com/office/drawing/2014/main" id="{B70BB459-677A-4C6D-957F-5F3C663E351B}"/>
              </a:ext>
            </a:extLst>
          </p:cNvPr>
          <p:cNvSpPr txBox="1"/>
          <p:nvPr/>
        </p:nvSpPr>
        <p:spPr>
          <a:xfrm>
            <a:off x="7086602" y="858671"/>
            <a:ext cx="5105398" cy="923330"/>
          </a:xfrm>
          <a:prstGeom prst="rect">
            <a:avLst/>
          </a:prstGeom>
          <a:noFill/>
        </p:spPr>
        <p:txBody>
          <a:bodyPr wrap="square" rtlCol="0">
            <a:spAutoFit/>
          </a:bodyPr>
          <a:lstStyle/>
          <a:p>
            <a:pPr>
              <a:lnSpc>
                <a:spcPct val="90000"/>
              </a:lnSpc>
            </a:pPr>
            <a:r>
              <a:rPr lang="en-US" dirty="0">
                <a:solidFill>
                  <a:schemeClr val="bg1"/>
                </a:solidFill>
              </a:rPr>
              <a:t>Figure 3. M. africanum prevalence in Western African countries.</a:t>
            </a:r>
          </a:p>
          <a:p>
            <a:pPr>
              <a:lnSpc>
                <a:spcPct val="90000"/>
              </a:lnSpc>
            </a:pPr>
            <a:endParaRPr lang="en-US" sz="2400" dirty="0"/>
          </a:p>
        </p:txBody>
      </p:sp>
    </p:spTree>
    <p:extLst>
      <p:ext uri="{BB962C8B-B14F-4D97-AF65-F5344CB8AC3E}">
        <p14:creationId xmlns:p14="http://schemas.microsoft.com/office/powerpoint/2010/main" val="807471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63892" y="4812452"/>
            <a:ext cx="8534400" cy="1507067"/>
          </a:xfrm>
        </p:spPr>
        <p:txBody>
          <a:bodyPr>
            <a:normAutofit/>
          </a:bodyPr>
          <a:lstStyle/>
          <a:p>
            <a:r>
              <a:rPr lang="en-US" sz="4800" dirty="0"/>
              <a:t>M. bovis</a:t>
            </a:r>
          </a:p>
        </p:txBody>
      </p:sp>
      <p:sp>
        <p:nvSpPr>
          <p:cNvPr id="5" name="Content Placeholder 2">
            <a:extLst>
              <a:ext uri="{FF2B5EF4-FFF2-40B4-BE49-F238E27FC236}">
                <a16:creationId xmlns:a16="http://schemas.microsoft.com/office/drawing/2014/main" id="{9169D2BE-55A7-468C-8882-4973827A6C25}"/>
              </a:ext>
            </a:extLst>
          </p:cNvPr>
          <p:cNvSpPr>
            <a:spLocks noGrp="1"/>
          </p:cNvSpPr>
          <p:nvPr>
            <p:ph idx="1"/>
          </p:nvPr>
        </p:nvSpPr>
        <p:spPr>
          <a:xfrm>
            <a:off x="481012" y="0"/>
            <a:ext cx="6062028" cy="5308599"/>
          </a:xfrm>
        </p:spPr>
        <p:txBody>
          <a:bodyPr>
            <a:normAutofit/>
          </a:bodyPr>
          <a:lstStyle/>
          <a:p>
            <a:r>
              <a:rPr lang="en-US" sz="2400" dirty="0"/>
              <a:t>Causative agent of tuberculosis in cattle, humans, other mammals</a:t>
            </a:r>
          </a:p>
          <a:p>
            <a:r>
              <a:rPr lang="en-US" sz="2400" dirty="0"/>
              <a:t>Can be transmitted from human to human contact</a:t>
            </a:r>
          </a:p>
          <a:p>
            <a:r>
              <a:rPr lang="en-US" sz="2400" dirty="0"/>
              <a:t>Geographic range: New Zealand, United Kingdom, United States</a:t>
            </a:r>
          </a:p>
          <a:p>
            <a:r>
              <a:rPr lang="en-US" sz="2400" dirty="0"/>
              <a:t>Mode of transmission of M. bovis to humans is believed to be from cattle via consumption of unpasteurized dairy products</a:t>
            </a:r>
          </a:p>
          <a:p>
            <a:r>
              <a:rPr lang="en-US" sz="2400" dirty="0"/>
              <a:t>Resistant to pyrazinamide</a:t>
            </a:r>
          </a:p>
        </p:txBody>
      </p:sp>
      <p:pic>
        <p:nvPicPr>
          <p:cNvPr id="6" name="Picture 5">
            <a:extLst>
              <a:ext uri="{FF2B5EF4-FFF2-40B4-BE49-F238E27FC236}">
                <a16:creationId xmlns:a16="http://schemas.microsoft.com/office/drawing/2014/main" id="{32EE13C4-A6CD-437A-8E35-FC543A2B285C}"/>
              </a:ext>
            </a:extLst>
          </p:cNvPr>
          <p:cNvPicPr>
            <a:picLocks noChangeAspect="1"/>
          </p:cNvPicPr>
          <p:nvPr/>
        </p:nvPicPr>
        <p:blipFill>
          <a:blip r:embed="rId2"/>
          <a:stretch>
            <a:fillRect/>
          </a:stretch>
        </p:blipFill>
        <p:spPr>
          <a:xfrm>
            <a:off x="6303932" y="2249077"/>
            <a:ext cx="5901720" cy="3927326"/>
          </a:xfrm>
          <a:prstGeom prst="rect">
            <a:avLst/>
          </a:prstGeom>
        </p:spPr>
      </p:pic>
      <p:sp>
        <p:nvSpPr>
          <p:cNvPr id="7" name="TextBox 6">
            <a:extLst>
              <a:ext uri="{FF2B5EF4-FFF2-40B4-BE49-F238E27FC236}">
                <a16:creationId xmlns:a16="http://schemas.microsoft.com/office/drawing/2014/main" id="{76495761-816E-4D1F-9E2C-4CBF7638A376}"/>
              </a:ext>
            </a:extLst>
          </p:cNvPr>
          <p:cNvSpPr txBox="1"/>
          <p:nvPr/>
        </p:nvSpPr>
        <p:spPr>
          <a:xfrm>
            <a:off x="8769652" y="6176403"/>
            <a:ext cx="4343400" cy="286232"/>
          </a:xfrm>
          <a:prstGeom prst="rect">
            <a:avLst/>
          </a:prstGeom>
          <a:noFill/>
        </p:spPr>
        <p:txBody>
          <a:bodyPr wrap="square" rtlCol="0">
            <a:spAutoFit/>
          </a:bodyPr>
          <a:lstStyle/>
          <a:p>
            <a:pPr>
              <a:lnSpc>
                <a:spcPct val="90000"/>
              </a:lnSpc>
            </a:pPr>
            <a:r>
              <a:rPr lang="en-US" sz="1400" dirty="0">
                <a:solidFill>
                  <a:schemeClr val="bg1"/>
                </a:solidFill>
              </a:rPr>
              <a:t>Courtesy CDC</a:t>
            </a:r>
          </a:p>
        </p:txBody>
      </p:sp>
    </p:spTree>
    <p:extLst>
      <p:ext uri="{BB962C8B-B14F-4D97-AF65-F5344CB8AC3E}">
        <p14:creationId xmlns:p14="http://schemas.microsoft.com/office/powerpoint/2010/main" val="1232133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800" dirty="0"/>
              <a:t>M. pinnipedii</a:t>
            </a:r>
          </a:p>
        </p:txBody>
      </p:sp>
      <p:sp>
        <p:nvSpPr>
          <p:cNvPr id="5" name="Content Placeholder 3">
            <a:extLst>
              <a:ext uri="{FF2B5EF4-FFF2-40B4-BE49-F238E27FC236}">
                <a16:creationId xmlns:a16="http://schemas.microsoft.com/office/drawing/2014/main" id="{E55BA117-2D87-4A84-AB50-42069A11DE38}"/>
              </a:ext>
            </a:extLst>
          </p:cNvPr>
          <p:cNvSpPr>
            <a:spLocks noGrp="1"/>
          </p:cNvSpPr>
          <p:nvPr>
            <p:ph idx="1"/>
          </p:nvPr>
        </p:nvSpPr>
        <p:spPr>
          <a:xfrm>
            <a:off x="684212" y="685800"/>
            <a:ext cx="6007533" cy="4717473"/>
          </a:xfrm>
        </p:spPr>
        <p:txBody>
          <a:bodyPr>
            <a:normAutofit/>
          </a:bodyPr>
          <a:lstStyle/>
          <a:p>
            <a:r>
              <a:rPr lang="en-US" sz="1800" dirty="0"/>
              <a:t>In 1913, initial case described of tuberculosis in pinnipeds</a:t>
            </a:r>
          </a:p>
          <a:p>
            <a:r>
              <a:rPr lang="en-US" sz="1800" dirty="0"/>
              <a:t>Affects marine mammals, primarily southern sea lion</a:t>
            </a:r>
          </a:p>
          <a:p>
            <a:r>
              <a:rPr lang="en-US" sz="1800" dirty="0"/>
              <a:t>Seals serve as a vector for transmission of tuberculosis</a:t>
            </a:r>
          </a:p>
          <a:p>
            <a:r>
              <a:rPr lang="en-US" sz="1800" dirty="0"/>
              <a:t>Geographic range is worldwide</a:t>
            </a:r>
          </a:p>
          <a:p>
            <a:r>
              <a:rPr lang="en-US" sz="1800" dirty="0"/>
              <a:t>Mode of transmission has been seen in animals, and  humans.</a:t>
            </a:r>
          </a:p>
          <a:p>
            <a:pPr marL="0" indent="0">
              <a:buNone/>
            </a:pPr>
            <a:endParaRPr lang="en-US" sz="1800" dirty="0"/>
          </a:p>
          <a:p>
            <a:endParaRPr lang="en-US" sz="1800" dirty="0"/>
          </a:p>
        </p:txBody>
      </p:sp>
      <p:pic>
        <p:nvPicPr>
          <p:cNvPr id="6" name="Picture 5">
            <a:extLst>
              <a:ext uri="{FF2B5EF4-FFF2-40B4-BE49-F238E27FC236}">
                <a16:creationId xmlns:a16="http://schemas.microsoft.com/office/drawing/2014/main" id="{1D48350A-337D-4F02-B162-130861BE3FC0}"/>
              </a:ext>
            </a:extLst>
          </p:cNvPr>
          <p:cNvPicPr>
            <a:picLocks noChangeAspect="1"/>
          </p:cNvPicPr>
          <p:nvPr/>
        </p:nvPicPr>
        <p:blipFill>
          <a:blip r:embed="rId2"/>
          <a:stretch>
            <a:fillRect/>
          </a:stretch>
        </p:blipFill>
        <p:spPr>
          <a:xfrm>
            <a:off x="7318216" y="1645332"/>
            <a:ext cx="4406424" cy="3575213"/>
          </a:xfrm>
          <a:prstGeom prst="rect">
            <a:avLst/>
          </a:prstGeom>
        </p:spPr>
      </p:pic>
    </p:spTree>
    <p:extLst>
      <p:ext uri="{BB962C8B-B14F-4D97-AF65-F5344CB8AC3E}">
        <p14:creationId xmlns:p14="http://schemas.microsoft.com/office/powerpoint/2010/main" val="2838508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2181" y="19453"/>
            <a:ext cx="8534400" cy="1507067"/>
          </a:xfrm>
        </p:spPr>
        <p:txBody>
          <a:bodyPr>
            <a:normAutofit/>
          </a:bodyPr>
          <a:lstStyle/>
          <a:p>
            <a:r>
              <a:rPr lang="en-US" sz="4800" b="1" dirty="0" err="1"/>
              <a:t>Nocardia</a:t>
            </a:r>
            <a:r>
              <a:rPr lang="en-US" sz="4800" b="1" dirty="0"/>
              <a:t> spp.</a:t>
            </a:r>
            <a:r>
              <a:rPr lang="en-US" sz="4800" dirty="0"/>
              <a:t> </a:t>
            </a:r>
          </a:p>
        </p:txBody>
      </p:sp>
      <p:sp>
        <p:nvSpPr>
          <p:cNvPr id="3" name="Content Placeholder 2"/>
          <p:cNvSpPr>
            <a:spLocks noGrp="1"/>
          </p:cNvSpPr>
          <p:nvPr>
            <p:ph idx="1"/>
          </p:nvPr>
        </p:nvSpPr>
        <p:spPr>
          <a:xfrm>
            <a:off x="5763681" y="286414"/>
            <a:ext cx="6428319" cy="6046613"/>
          </a:xfrm>
        </p:spPr>
        <p:txBody>
          <a:bodyPr>
            <a:normAutofit/>
          </a:bodyPr>
          <a:lstStyle/>
          <a:p>
            <a:pPr lvl="0"/>
            <a:r>
              <a:rPr lang="en-US" b="1" dirty="0">
                <a:solidFill>
                  <a:schemeClr val="tx1"/>
                </a:solidFill>
              </a:rPr>
              <a:t>Where does it live </a:t>
            </a:r>
            <a:r>
              <a:rPr lang="en-US" dirty="0">
                <a:solidFill>
                  <a:schemeClr val="tx1"/>
                </a:solidFill>
              </a:rPr>
              <a:t>- dead decaying organic matter in the soil, water, dust and vegetation </a:t>
            </a:r>
          </a:p>
          <a:p>
            <a:pPr lvl="0"/>
            <a:r>
              <a:rPr lang="en-US" b="1" dirty="0">
                <a:solidFill>
                  <a:schemeClr val="tx1"/>
                </a:solidFill>
              </a:rPr>
              <a:t>Soil</a:t>
            </a:r>
            <a:r>
              <a:rPr lang="en-US" dirty="0">
                <a:solidFill>
                  <a:schemeClr val="tx1"/>
                </a:solidFill>
              </a:rPr>
              <a:t> – breaks down the decaying organic matter in the soil into simple substances that can be used by plants and other organisms that inhabit the soil</a:t>
            </a:r>
          </a:p>
          <a:p>
            <a:pPr lvl="0"/>
            <a:r>
              <a:rPr lang="en-US" b="1" dirty="0">
                <a:solidFill>
                  <a:schemeClr val="tx1"/>
                </a:solidFill>
              </a:rPr>
              <a:t>Reservoir</a:t>
            </a:r>
            <a:r>
              <a:rPr lang="en-US" dirty="0">
                <a:solidFill>
                  <a:schemeClr val="tx1"/>
                </a:solidFill>
              </a:rPr>
              <a:t> – soil, aquatic habitats and decaying organic matter </a:t>
            </a:r>
          </a:p>
          <a:p>
            <a:pPr lvl="0"/>
            <a:r>
              <a:rPr lang="en-US" b="1" dirty="0">
                <a:solidFill>
                  <a:schemeClr val="tx1"/>
                </a:solidFill>
              </a:rPr>
              <a:t>Host Range </a:t>
            </a:r>
            <a:r>
              <a:rPr lang="en-US" dirty="0">
                <a:solidFill>
                  <a:schemeClr val="tx1"/>
                </a:solidFill>
              </a:rPr>
              <a:t>– Humans and animals (cattle, cats, dogs, chickens, ducks, fish, goats sheep and swine) have been shown to carry the bacterium </a:t>
            </a:r>
          </a:p>
        </p:txBody>
      </p:sp>
      <p:pic>
        <p:nvPicPr>
          <p:cNvPr id="4" name="Picture 3" descr="Nocardia SPP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3289" y="1381718"/>
            <a:ext cx="3663235" cy="2930587"/>
          </a:xfrm>
          <a:prstGeom prst="rect">
            <a:avLst/>
          </a:prstGeom>
        </p:spPr>
      </p:pic>
      <p:pic>
        <p:nvPicPr>
          <p:cNvPr id="5" name="Picture 4" descr="Nocardia SPP.jpg"/>
          <p:cNvPicPr>
            <a:picLocks noChangeAspect="1"/>
          </p:cNvPicPr>
          <p:nvPr/>
        </p:nvPicPr>
        <p:blipFill rotWithShape="1">
          <a:blip r:embed="rId3">
            <a:extLst>
              <a:ext uri="{28A0092B-C50C-407E-A947-70E740481C1C}">
                <a14:useLocalDpi xmlns:a14="http://schemas.microsoft.com/office/drawing/2010/main" val="0"/>
              </a:ext>
            </a:extLst>
          </a:blip>
          <a:srcRect l="7777" r="7714"/>
          <a:stretch/>
        </p:blipFill>
        <p:spPr>
          <a:xfrm>
            <a:off x="2400371" y="3276595"/>
            <a:ext cx="3363310" cy="3227251"/>
          </a:xfrm>
          <a:prstGeom prst="ellipse">
            <a:avLst/>
          </a:prstGeom>
        </p:spPr>
      </p:pic>
      <p:sp>
        <p:nvSpPr>
          <p:cNvPr id="6" name="TextBox 5"/>
          <p:cNvSpPr txBox="1"/>
          <p:nvPr/>
        </p:nvSpPr>
        <p:spPr>
          <a:xfrm>
            <a:off x="0" y="4328666"/>
            <a:ext cx="3351663" cy="369332"/>
          </a:xfrm>
          <a:prstGeom prst="rect">
            <a:avLst/>
          </a:prstGeom>
          <a:noFill/>
        </p:spPr>
        <p:txBody>
          <a:bodyPr wrap="square" rtlCol="0">
            <a:spAutoFit/>
          </a:bodyPr>
          <a:lstStyle/>
          <a:p>
            <a:r>
              <a:rPr lang="de-DE" sz="900" dirty="0"/>
              <a:t>http://</a:t>
            </a:r>
            <a:r>
              <a:rPr lang="de-DE" sz="900" dirty="0" err="1"/>
              <a:t>www.idimages.org</a:t>
            </a:r>
            <a:r>
              <a:rPr lang="de-DE" sz="900" dirty="0"/>
              <a:t>/</a:t>
            </a:r>
            <a:r>
              <a:rPr lang="de-DE" sz="900" dirty="0" err="1"/>
              <a:t>atlas</a:t>
            </a:r>
            <a:r>
              <a:rPr lang="de-DE" sz="900" dirty="0"/>
              <a:t>/</a:t>
            </a:r>
            <a:r>
              <a:rPr lang="de-DE" sz="900" dirty="0" err="1"/>
              <a:t>organism</a:t>
            </a:r>
            <a:r>
              <a:rPr lang="de-DE" sz="900" dirty="0"/>
              <a:t>/?</a:t>
            </a:r>
            <a:r>
              <a:rPr lang="de-DE" sz="900" dirty="0" err="1"/>
              <a:t>atlasentryID</a:t>
            </a:r>
            <a:r>
              <a:rPr lang="de-DE" sz="900" dirty="0"/>
              <a:t>=10&amp;organism=</a:t>
            </a:r>
            <a:r>
              <a:rPr lang="de-DE" sz="900" dirty="0" err="1"/>
              <a:t>Nocardia</a:t>
            </a:r>
            <a:endParaRPr lang="en-US" sz="900" dirty="0"/>
          </a:p>
        </p:txBody>
      </p:sp>
    </p:spTree>
    <p:extLst>
      <p:ext uri="{BB962C8B-B14F-4D97-AF65-F5344CB8AC3E}">
        <p14:creationId xmlns:p14="http://schemas.microsoft.com/office/powerpoint/2010/main" val="15085827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031" y="127529"/>
            <a:ext cx="5693517" cy="6627539"/>
          </a:xfrm>
        </p:spPr>
        <p:txBody>
          <a:bodyPr>
            <a:normAutofit/>
          </a:bodyPr>
          <a:lstStyle/>
          <a:p>
            <a:pPr lvl="0"/>
            <a:r>
              <a:rPr lang="en-US" sz="1800" b="1" dirty="0">
                <a:solidFill>
                  <a:srgbClr val="FFFFFF"/>
                </a:solidFill>
              </a:rPr>
              <a:t>Predisposing &amp; Occupational Risks </a:t>
            </a:r>
            <a:r>
              <a:rPr lang="en-US" sz="1800" dirty="0">
                <a:solidFill>
                  <a:srgbClr val="FFFFFF"/>
                </a:solidFill>
              </a:rPr>
              <a:t>– working in soil w/o use of gloves and protective; increased risks of lacerations that allow the entrance of the bacteria </a:t>
            </a:r>
          </a:p>
          <a:p>
            <a:pPr lvl="0"/>
            <a:r>
              <a:rPr lang="en-US" sz="1800" b="1" dirty="0">
                <a:solidFill>
                  <a:srgbClr val="FFFFFF"/>
                </a:solidFill>
              </a:rPr>
              <a:t>Disease</a:t>
            </a:r>
            <a:r>
              <a:rPr lang="en-US" sz="1800" dirty="0">
                <a:solidFill>
                  <a:srgbClr val="FFFFFF"/>
                </a:solidFill>
              </a:rPr>
              <a:t> – </a:t>
            </a:r>
            <a:r>
              <a:rPr lang="en-US" sz="1800" i="1" dirty="0" err="1">
                <a:solidFill>
                  <a:srgbClr val="FFFFFF"/>
                </a:solidFill>
              </a:rPr>
              <a:t>Nocardiosis</a:t>
            </a:r>
            <a:r>
              <a:rPr lang="en-US" sz="1800" dirty="0">
                <a:solidFill>
                  <a:srgbClr val="FFFFFF"/>
                </a:solidFill>
              </a:rPr>
              <a:t> – rare disorder that affects the lungs, brain, skin and other organs</a:t>
            </a:r>
          </a:p>
          <a:p>
            <a:pPr lvl="1"/>
            <a:r>
              <a:rPr lang="en-US" dirty="0">
                <a:solidFill>
                  <a:srgbClr val="FFFFFF"/>
                </a:solidFill>
              </a:rPr>
              <a:t>Prevalent in patients with:  </a:t>
            </a:r>
          </a:p>
          <a:p>
            <a:pPr lvl="2"/>
            <a:r>
              <a:rPr lang="en-US" sz="1800" dirty="0">
                <a:solidFill>
                  <a:srgbClr val="FFFFFF"/>
                </a:solidFill>
              </a:rPr>
              <a:t>Weakened immune systems</a:t>
            </a:r>
          </a:p>
          <a:p>
            <a:pPr lvl="2"/>
            <a:r>
              <a:rPr lang="en-US" sz="1800" dirty="0">
                <a:solidFill>
                  <a:srgbClr val="FFFFFF"/>
                </a:solidFill>
              </a:rPr>
              <a:t>HIV/AIDS patients </a:t>
            </a:r>
          </a:p>
          <a:p>
            <a:pPr lvl="1"/>
            <a:r>
              <a:rPr lang="en-US" dirty="0">
                <a:solidFill>
                  <a:srgbClr val="FFFFFF"/>
                </a:solidFill>
              </a:rPr>
              <a:t>Signs/Symptoms</a:t>
            </a:r>
          </a:p>
          <a:p>
            <a:pPr lvl="2"/>
            <a:r>
              <a:rPr lang="en-US" sz="1800" dirty="0">
                <a:solidFill>
                  <a:srgbClr val="FFFFFF"/>
                </a:solidFill>
              </a:rPr>
              <a:t>Skin ulcers, fever, weight loss, night sweats, </a:t>
            </a:r>
            <a:r>
              <a:rPr lang="en-US" sz="1800" dirty="0" smtClean="0">
                <a:solidFill>
                  <a:srgbClr val="FFFFFF"/>
                </a:solidFill>
              </a:rPr>
              <a:t>cough</a:t>
            </a:r>
          </a:p>
          <a:p>
            <a:r>
              <a:rPr lang="en-US" sz="1800" b="1" dirty="0">
                <a:solidFill>
                  <a:srgbClr val="FFFFFF"/>
                </a:solidFill>
              </a:rPr>
              <a:t>Mode of Transmission </a:t>
            </a:r>
            <a:r>
              <a:rPr lang="en-US" sz="1800" dirty="0">
                <a:solidFill>
                  <a:srgbClr val="FFFFFF"/>
                </a:solidFill>
              </a:rPr>
              <a:t>– Inhalation of the bacteria by other organisms, the bacteria can enter the body when working in the soil or a hospitalized patient can be infected by contaminated medical equipment or bacteria into a wound during surgery </a:t>
            </a:r>
          </a:p>
          <a:p>
            <a:pPr marL="914400" lvl="2" indent="0">
              <a:buNone/>
            </a:pPr>
            <a:endParaRPr lang="en-US" dirty="0" smtClean="0">
              <a:solidFill>
                <a:srgbClr val="FFFFFF"/>
              </a:solidFill>
            </a:endParaRPr>
          </a:p>
          <a:p>
            <a:pPr lvl="2"/>
            <a:endParaRPr lang="en-US" dirty="0">
              <a:solidFill>
                <a:srgbClr val="FFFFFF"/>
              </a:solidFill>
            </a:endParaRPr>
          </a:p>
        </p:txBody>
      </p:sp>
      <p:pic>
        <p:nvPicPr>
          <p:cNvPr id="4" name="Picture 3" descr="Nocardiosis-Ima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5548" y="518318"/>
            <a:ext cx="3756242" cy="2834542"/>
          </a:xfrm>
          <a:prstGeom prst="rect">
            <a:avLst/>
          </a:prstGeom>
        </p:spPr>
      </p:pic>
      <p:sp>
        <p:nvSpPr>
          <p:cNvPr id="5" name="TextBox 4"/>
          <p:cNvSpPr txBox="1"/>
          <p:nvPr/>
        </p:nvSpPr>
        <p:spPr>
          <a:xfrm>
            <a:off x="5805548" y="127529"/>
            <a:ext cx="3847203" cy="369332"/>
          </a:xfrm>
          <a:prstGeom prst="rect">
            <a:avLst/>
          </a:prstGeom>
          <a:noFill/>
        </p:spPr>
        <p:txBody>
          <a:bodyPr wrap="square" rtlCol="0">
            <a:spAutoFit/>
          </a:bodyPr>
          <a:lstStyle/>
          <a:p>
            <a:r>
              <a:rPr lang="en-US" sz="900" dirty="0"/>
              <a:t>http://</a:t>
            </a:r>
            <a:r>
              <a:rPr lang="en-US" sz="900" dirty="0" err="1"/>
              <a:t>www.primehealthchannel.com</a:t>
            </a:r>
            <a:r>
              <a:rPr lang="en-US" sz="900" dirty="0"/>
              <a:t>/</a:t>
            </a:r>
            <a:r>
              <a:rPr lang="en-US" sz="900" dirty="0" err="1"/>
              <a:t>wp</a:t>
            </a:r>
            <a:r>
              <a:rPr lang="en-US" sz="900" dirty="0"/>
              <a:t>-content/uploads/2013/01/</a:t>
            </a:r>
            <a:r>
              <a:rPr lang="en-US" sz="900" dirty="0" err="1"/>
              <a:t>Nocardiosis-Image.jpg</a:t>
            </a:r>
            <a:endParaRPr lang="en-US" sz="900" dirty="0"/>
          </a:p>
        </p:txBody>
      </p:sp>
      <p:pic>
        <p:nvPicPr>
          <p:cNvPr id="6" name="Picture 5" descr="Screen Shot 2013-10-15 at 3.44.33 PM_0.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80860" y="2573624"/>
            <a:ext cx="4411140" cy="2747923"/>
          </a:xfrm>
          <a:prstGeom prst="rect">
            <a:avLst/>
          </a:prstGeom>
        </p:spPr>
      </p:pic>
      <p:sp>
        <p:nvSpPr>
          <p:cNvPr id="7" name="TextBox 6"/>
          <p:cNvSpPr txBox="1"/>
          <p:nvPr/>
        </p:nvSpPr>
        <p:spPr>
          <a:xfrm>
            <a:off x="8791480" y="5321547"/>
            <a:ext cx="3400520" cy="338554"/>
          </a:xfrm>
          <a:prstGeom prst="rect">
            <a:avLst/>
          </a:prstGeom>
          <a:noFill/>
        </p:spPr>
        <p:txBody>
          <a:bodyPr wrap="square" rtlCol="0">
            <a:spAutoFit/>
          </a:bodyPr>
          <a:lstStyle/>
          <a:p>
            <a:r>
              <a:rPr lang="en-US" sz="800" dirty="0"/>
              <a:t>https://</a:t>
            </a:r>
            <a:r>
              <a:rPr lang="en-US" sz="800" dirty="0" err="1"/>
              <a:t>www.the-dermatologist.com</a:t>
            </a:r>
            <a:r>
              <a:rPr lang="en-US" sz="800" dirty="0"/>
              <a:t>/sites/default/files/issues/Screen%20Shot%202013-10-15%20at%203.44.33%20PM_0.png</a:t>
            </a:r>
          </a:p>
        </p:txBody>
      </p:sp>
    </p:spTree>
    <p:extLst>
      <p:ext uri="{BB962C8B-B14F-4D97-AF65-F5344CB8AC3E}">
        <p14:creationId xmlns:p14="http://schemas.microsoft.com/office/powerpoint/2010/main" val="1557502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319" y="136894"/>
            <a:ext cx="8534400" cy="1507067"/>
          </a:xfrm>
        </p:spPr>
        <p:txBody>
          <a:bodyPr>
            <a:normAutofit/>
          </a:bodyPr>
          <a:lstStyle/>
          <a:p>
            <a:r>
              <a:rPr lang="en-US" sz="4800" b="1" dirty="0" err="1"/>
              <a:t>Borrelia</a:t>
            </a:r>
            <a:r>
              <a:rPr lang="en-US" sz="4800" b="1" dirty="0"/>
              <a:t> </a:t>
            </a:r>
            <a:r>
              <a:rPr lang="en-US" sz="4800" b="1" dirty="0" err="1"/>
              <a:t>burgdorferi</a:t>
            </a:r>
            <a:r>
              <a:rPr lang="en-US" sz="4800" b="1" dirty="0"/>
              <a:t> </a:t>
            </a:r>
            <a:endParaRPr lang="en-US" sz="4800" dirty="0"/>
          </a:p>
        </p:txBody>
      </p:sp>
      <p:sp>
        <p:nvSpPr>
          <p:cNvPr id="3" name="Content Placeholder 2"/>
          <p:cNvSpPr>
            <a:spLocks noGrp="1"/>
          </p:cNvSpPr>
          <p:nvPr>
            <p:ph idx="1"/>
          </p:nvPr>
        </p:nvSpPr>
        <p:spPr>
          <a:xfrm>
            <a:off x="382138" y="718645"/>
            <a:ext cx="5702524" cy="5036022"/>
          </a:xfrm>
        </p:spPr>
        <p:txBody>
          <a:bodyPr>
            <a:normAutofit/>
          </a:bodyPr>
          <a:lstStyle/>
          <a:p>
            <a:r>
              <a:rPr lang="en-US" b="1" dirty="0">
                <a:solidFill>
                  <a:srgbClr val="FFFFFF"/>
                </a:solidFill>
              </a:rPr>
              <a:t>Where does it live </a:t>
            </a:r>
            <a:r>
              <a:rPr lang="en-US" dirty="0">
                <a:solidFill>
                  <a:srgbClr val="FFFFFF"/>
                </a:solidFill>
              </a:rPr>
              <a:t>– it is an </a:t>
            </a:r>
            <a:r>
              <a:rPr lang="en-US" dirty="0" err="1">
                <a:solidFill>
                  <a:srgbClr val="FFFFFF"/>
                </a:solidFill>
              </a:rPr>
              <a:t>endoparasite</a:t>
            </a:r>
            <a:r>
              <a:rPr lang="en-US" dirty="0">
                <a:solidFill>
                  <a:srgbClr val="FFFFFF"/>
                </a:solidFill>
              </a:rPr>
              <a:t>; lives inside its host</a:t>
            </a:r>
          </a:p>
          <a:p>
            <a:pPr lvl="1"/>
            <a:r>
              <a:rPr lang="en-US" dirty="0">
                <a:solidFill>
                  <a:srgbClr val="FFFFFF"/>
                </a:solidFill>
              </a:rPr>
              <a:t>Mainly found in the Northern Hemisphere </a:t>
            </a:r>
          </a:p>
          <a:p>
            <a:r>
              <a:rPr lang="en-US" b="1" dirty="0">
                <a:solidFill>
                  <a:srgbClr val="FFFFFF"/>
                </a:solidFill>
              </a:rPr>
              <a:t>Reservoir</a:t>
            </a:r>
            <a:r>
              <a:rPr lang="en-US" dirty="0">
                <a:solidFill>
                  <a:srgbClr val="FFFFFF"/>
                </a:solidFill>
              </a:rPr>
              <a:t> – Deer, wild rodents and tick through </a:t>
            </a:r>
            <a:r>
              <a:rPr lang="en-US" dirty="0" err="1">
                <a:solidFill>
                  <a:srgbClr val="FFFFFF"/>
                </a:solidFill>
              </a:rPr>
              <a:t>transstadial</a:t>
            </a:r>
            <a:r>
              <a:rPr lang="en-US" dirty="0">
                <a:solidFill>
                  <a:srgbClr val="FFFFFF"/>
                </a:solidFill>
              </a:rPr>
              <a:t> transmission </a:t>
            </a:r>
          </a:p>
          <a:p>
            <a:pPr lvl="1"/>
            <a:r>
              <a:rPr lang="en-US" dirty="0" err="1">
                <a:solidFill>
                  <a:srgbClr val="FFFFFF"/>
                </a:solidFill>
              </a:rPr>
              <a:t>Lxodes</a:t>
            </a:r>
            <a:r>
              <a:rPr lang="en-US" dirty="0">
                <a:solidFill>
                  <a:srgbClr val="FFFFFF"/>
                </a:solidFill>
              </a:rPr>
              <a:t> ticks – carry the bacteria and can disperse it when it bites your or bites into other mammals</a:t>
            </a:r>
          </a:p>
          <a:p>
            <a:r>
              <a:rPr lang="en-US" b="1" dirty="0">
                <a:solidFill>
                  <a:srgbClr val="FFFFFF"/>
                </a:solidFill>
              </a:rPr>
              <a:t>Pre Occupational Risks </a:t>
            </a:r>
            <a:r>
              <a:rPr lang="en-US" dirty="0">
                <a:solidFill>
                  <a:srgbClr val="FFFFFF"/>
                </a:solidFill>
              </a:rPr>
              <a:t>– in/around standing water, swamps, deep </a:t>
            </a:r>
            <a:r>
              <a:rPr lang="en-US" dirty="0" smtClean="0">
                <a:solidFill>
                  <a:srgbClr val="FFFFFF"/>
                </a:solidFill>
              </a:rPr>
              <a:t>wilderness</a:t>
            </a:r>
            <a:endParaRPr lang="en-US" dirty="0">
              <a:solidFill>
                <a:srgbClr val="FFFFFF"/>
              </a:solidFill>
            </a:endParaRPr>
          </a:p>
        </p:txBody>
      </p:sp>
      <p:pic>
        <p:nvPicPr>
          <p:cNvPr id="4" name="Picture 3" descr="borrelia-burgdorferi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5384" y="718645"/>
            <a:ext cx="4280763" cy="3347776"/>
          </a:xfrm>
          <a:prstGeom prst="rect">
            <a:avLst/>
          </a:prstGeom>
        </p:spPr>
      </p:pic>
      <p:pic>
        <p:nvPicPr>
          <p:cNvPr id="5" name="Picture 4" descr="maxresdefaul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75327" y="3866021"/>
            <a:ext cx="4809463" cy="2705323"/>
          </a:xfrm>
          <a:prstGeom prst="rect">
            <a:avLst/>
          </a:prstGeom>
        </p:spPr>
      </p:pic>
    </p:spTree>
    <p:extLst>
      <p:ext uri="{BB962C8B-B14F-4D97-AF65-F5344CB8AC3E}">
        <p14:creationId xmlns:p14="http://schemas.microsoft.com/office/powerpoint/2010/main" val="12649660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675" y="183357"/>
            <a:ext cx="11680489" cy="3615267"/>
          </a:xfrm>
        </p:spPr>
        <p:txBody>
          <a:bodyPr/>
          <a:lstStyle/>
          <a:p>
            <a:r>
              <a:rPr lang="en-US" b="1" dirty="0">
                <a:solidFill>
                  <a:srgbClr val="FFFFFF"/>
                </a:solidFill>
              </a:rPr>
              <a:t>Disease</a:t>
            </a:r>
            <a:r>
              <a:rPr lang="en-US" dirty="0">
                <a:solidFill>
                  <a:srgbClr val="FFFFFF"/>
                </a:solidFill>
              </a:rPr>
              <a:t> – Lyme Disease – transmitted from ticks </a:t>
            </a:r>
          </a:p>
          <a:p>
            <a:pPr lvl="1"/>
            <a:r>
              <a:rPr lang="en-US" dirty="0">
                <a:solidFill>
                  <a:srgbClr val="FFFFFF"/>
                </a:solidFill>
              </a:rPr>
              <a:t>Begins with an area of expanding redness on the surface of the skin, known as </a:t>
            </a:r>
            <a:r>
              <a:rPr lang="en-US" dirty="0" smtClean="0">
                <a:solidFill>
                  <a:srgbClr val="FFFFFF"/>
                </a:solidFill>
              </a:rPr>
              <a:t>erythema; begins </a:t>
            </a:r>
            <a:r>
              <a:rPr lang="en-US" dirty="0">
                <a:solidFill>
                  <a:srgbClr val="FFFFFF"/>
                </a:solidFill>
              </a:rPr>
              <a:t>at the site of a tick bite around 1 week after the initial bite occurs</a:t>
            </a:r>
          </a:p>
          <a:p>
            <a:pPr lvl="1"/>
            <a:r>
              <a:rPr lang="en-US" dirty="0">
                <a:solidFill>
                  <a:srgbClr val="FFFFFF"/>
                </a:solidFill>
              </a:rPr>
              <a:t>Early symptoms (3-30 days): Fever, headache, chills, and rash </a:t>
            </a:r>
          </a:p>
          <a:p>
            <a:pPr lvl="1"/>
            <a:r>
              <a:rPr lang="en-US" dirty="0">
                <a:solidFill>
                  <a:srgbClr val="FFFFFF"/>
                </a:solidFill>
              </a:rPr>
              <a:t>Later symptoms (days to month after bite): severe headaches, shooting pains, numbness, nerve pain, heart </a:t>
            </a:r>
            <a:r>
              <a:rPr lang="en-US" dirty="0" err="1">
                <a:solidFill>
                  <a:srgbClr val="FFFFFF"/>
                </a:solidFill>
              </a:rPr>
              <a:t>palpatations</a:t>
            </a:r>
            <a:r>
              <a:rPr lang="en-US" dirty="0">
                <a:solidFill>
                  <a:srgbClr val="FFFFFF"/>
                </a:solidFill>
              </a:rPr>
              <a:t> </a:t>
            </a:r>
          </a:p>
          <a:p>
            <a:endParaRPr lang="en-US" dirty="0"/>
          </a:p>
        </p:txBody>
      </p:sp>
      <p:pic>
        <p:nvPicPr>
          <p:cNvPr id="6" name="Picture 5" descr="nrmicro2714-f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8351" y="2847178"/>
            <a:ext cx="5721431" cy="3824150"/>
          </a:xfrm>
          <a:prstGeom prst="rect">
            <a:avLst/>
          </a:prstGeom>
        </p:spPr>
      </p:pic>
      <p:pic>
        <p:nvPicPr>
          <p:cNvPr id="5" name="Picture 4" descr="0001053.jpg"/>
          <p:cNvPicPr>
            <a:picLocks noChangeAspect="1"/>
          </p:cNvPicPr>
          <p:nvPr/>
        </p:nvPicPr>
        <p:blipFill rotWithShape="1">
          <a:blip r:embed="rId3">
            <a:extLst>
              <a:ext uri="{28A0092B-C50C-407E-A947-70E740481C1C}">
                <a14:useLocalDpi xmlns:a14="http://schemas.microsoft.com/office/drawing/2010/main" val="0"/>
              </a:ext>
            </a:extLst>
          </a:blip>
          <a:srcRect t="15433" b="22216"/>
          <a:stretch/>
        </p:blipFill>
        <p:spPr>
          <a:xfrm>
            <a:off x="6670799" y="4759252"/>
            <a:ext cx="3391220" cy="1409633"/>
          </a:xfrm>
          <a:prstGeom prst="rect">
            <a:avLst/>
          </a:prstGeom>
        </p:spPr>
      </p:pic>
    </p:spTree>
    <p:extLst>
      <p:ext uri="{BB962C8B-B14F-4D97-AF65-F5344CB8AC3E}">
        <p14:creationId xmlns:p14="http://schemas.microsoft.com/office/powerpoint/2010/main" val="1961794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srcRect l="33871" t="26492" r="34677" b="5089"/>
          <a:stretch/>
        </p:blipFill>
        <p:spPr>
          <a:xfrm>
            <a:off x="87886" y="57966"/>
            <a:ext cx="4380040" cy="5359608"/>
          </a:xfrm>
          <a:prstGeom prst="rect">
            <a:avLst/>
          </a:prstGeom>
        </p:spPr>
      </p:pic>
      <p:sp>
        <p:nvSpPr>
          <p:cNvPr id="3" name="Content Placeholder 2"/>
          <p:cNvSpPr>
            <a:spLocks noGrp="1"/>
          </p:cNvSpPr>
          <p:nvPr>
            <p:ph idx="1"/>
          </p:nvPr>
        </p:nvSpPr>
        <p:spPr>
          <a:xfrm>
            <a:off x="4467926" y="157518"/>
            <a:ext cx="8545752" cy="5451894"/>
          </a:xfrm>
        </p:spPr>
        <p:txBody>
          <a:bodyPr>
            <a:normAutofit/>
          </a:bodyPr>
          <a:lstStyle/>
          <a:p>
            <a:r>
              <a:rPr lang="en-US" dirty="0"/>
              <a:t>The genus Brucella is made up of about six species</a:t>
            </a:r>
          </a:p>
          <a:p>
            <a:r>
              <a:rPr lang="en-US" dirty="0"/>
              <a:t>These six species are unique because of their biochemical antigenic properties</a:t>
            </a:r>
          </a:p>
          <a:p>
            <a:pPr lvl="1"/>
            <a:r>
              <a:rPr lang="en-US" dirty="0"/>
              <a:t>Antigenic characteristics are when any substance cause the production of antibodies</a:t>
            </a:r>
          </a:p>
          <a:p>
            <a:r>
              <a:rPr lang="en-US" dirty="0"/>
              <a:t>Also, unique for their preference of hosts.</a:t>
            </a:r>
          </a:p>
          <a:p>
            <a:r>
              <a:rPr lang="en-US" dirty="0"/>
              <a:t>Species</a:t>
            </a:r>
          </a:p>
          <a:p>
            <a:pPr lvl="1"/>
            <a:r>
              <a:rPr lang="en-US" i="1" dirty="0"/>
              <a:t>B. </a:t>
            </a:r>
            <a:r>
              <a:rPr lang="en-US" i="1" dirty="0" err="1"/>
              <a:t>abortus</a:t>
            </a:r>
            <a:endParaRPr lang="en-US" dirty="0"/>
          </a:p>
          <a:p>
            <a:pPr lvl="1"/>
            <a:r>
              <a:rPr lang="en-US" i="1" dirty="0"/>
              <a:t>B. </a:t>
            </a:r>
            <a:r>
              <a:rPr lang="en-US" i="1" dirty="0" err="1"/>
              <a:t>melitensus</a:t>
            </a:r>
            <a:endParaRPr lang="en-US" dirty="0"/>
          </a:p>
          <a:p>
            <a:pPr lvl="1"/>
            <a:r>
              <a:rPr lang="en-US" i="1" dirty="0"/>
              <a:t>B. </a:t>
            </a:r>
            <a:r>
              <a:rPr lang="en-US" i="1" dirty="0" err="1"/>
              <a:t>suis</a:t>
            </a:r>
            <a:endParaRPr lang="en-US" dirty="0"/>
          </a:p>
          <a:p>
            <a:pPr lvl="1"/>
            <a:r>
              <a:rPr lang="en-US" i="1" dirty="0"/>
              <a:t>B. </a:t>
            </a:r>
            <a:r>
              <a:rPr lang="en-US" i="1" dirty="0" err="1"/>
              <a:t>canis</a:t>
            </a:r>
            <a:r>
              <a:rPr lang="en-US" i="1" dirty="0"/>
              <a:t> </a:t>
            </a:r>
            <a:endParaRPr lang="en-US" dirty="0"/>
          </a:p>
          <a:p>
            <a:pPr lvl="1"/>
            <a:r>
              <a:rPr lang="en-US" i="1" dirty="0"/>
              <a:t>B. </a:t>
            </a:r>
            <a:r>
              <a:rPr lang="en-US" i="1" dirty="0" err="1"/>
              <a:t>ovis</a:t>
            </a:r>
            <a:endParaRPr lang="en-US" dirty="0"/>
          </a:p>
          <a:p>
            <a:pPr lvl="1"/>
            <a:r>
              <a:rPr lang="en-US" i="1" dirty="0"/>
              <a:t>B. </a:t>
            </a:r>
            <a:r>
              <a:rPr lang="en-US" i="1" dirty="0" err="1"/>
              <a:t>neotomae</a:t>
            </a:r>
            <a:endParaRPr lang="en-US" dirty="0"/>
          </a:p>
          <a:p>
            <a:endParaRPr lang="en-US" dirty="0"/>
          </a:p>
        </p:txBody>
      </p:sp>
      <p:sp>
        <p:nvSpPr>
          <p:cNvPr id="2" name="Title 1"/>
          <p:cNvSpPr>
            <a:spLocks noGrp="1"/>
          </p:cNvSpPr>
          <p:nvPr>
            <p:ph type="title"/>
          </p:nvPr>
        </p:nvSpPr>
        <p:spPr>
          <a:xfrm>
            <a:off x="-937479" y="5742156"/>
            <a:ext cx="11628408" cy="1507067"/>
          </a:xfrm>
        </p:spPr>
        <p:txBody>
          <a:bodyPr>
            <a:noAutofit/>
          </a:bodyPr>
          <a:lstStyle/>
          <a:p>
            <a:pPr algn="ctr"/>
            <a:r>
              <a:rPr lang="en-US" dirty="0"/>
              <a:t>Brucella: </a:t>
            </a:r>
            <a:r>
              <a:rPr lang="en-US" i="1" dirty="0" err="1"/>
              <a:t>abortus</a:t>
            </a:r>
            <a:r>
              <a:rPr lang="en-US" i="1" dirty="0"/>
              <a:t>, </a:t>
            </a:r>
            <a:r>
              <a:rPr lang="en-US" i="1" dirty="0" err="1"/>
              <a:t>melitensis</a:t>
            </a:r>
            <a:r>
              <a:rPr lang="en-US" i="1" dirty="0"/>
              <a:t>, </a:t>
            </a:r>
            <a:r>
              <a:rPr lang="en-US" i="1" dirty="0" err="1"/>
              <a:t>suis</a:t>
            </a:r>
            <a:r>
              <a:rPr lang="en-US" i="1" dirty="0"/>
              <a:t>, </a:t>
            </a:r>
            <a:br>
              <a:rPr lang="en-US" i="1" dirty="0"/>
            </a:br>
            <a:r>
              <a:rPr lang="en-US" i="1" dirty="0"/>
              <a:t>and </a:t>
            </a:r>
            <a:r>
              <a:rPr lang="en-US" i="1" dirty="0" err="1"/>
              <a:t>canis</a:t>
            </a: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9852073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7599021"/>
            <a:ext cx="8534400" cy="1507067"/>
          </a:xfrm>
        </p:spPr>
        <p:txBody>
          <a:bodyPr/>
          <a:lstStyle/>
          <a:p>
            <a:endParaRPr lang="en-US"/>
          </a:p>
        </p:txBody>
      </p:sp>
      <p:sp>
        <p:nvSpPr>
          <p:cNvPr id="3" name="Content Placeholder 2"/>
          <p:cNvSpPr>
            <a:spLocks noGrp="1"/>
          </p:cNvSpPr>
          <p:nvPr>
            <p:ph idx="1"/>
          </p:nvPr>
        </p:nvSpPr>
        <p:spPr>
          <a:xfrm>
            <a:off x="0" y="117987"/>
            <a:ext cx="8500422" cy="6570590"/>
          </a:xfrm>
        </p:spPr>
        <p:txBody>
          <a:bodyPr>
            <a:normAutofit/>
          </a:bodyPr>
          <a:lstStyle/>
          <a:p>
            <a:r>
              <a:rPr lang="en-US" sz="2400" i="1" dirty="0"/>
              <a:t>B. </a:t>
            </a:r>
            <a:r>
              <a:rPr lang="en-US" sz="2400" i="1" dirty="0" err="1"/>
              <a:t>abortus</a:t>
            </a:r>
            <a:r>
              <a:rPr lang="en-US" sz="2400" i="1" dirty="0"/>
              <a:t>: </a:t>
            </a:r>
            <a:r>
              <a:rPr lang="en-US" sz="2400" dirty="0"/>
              <a:t>found in cattle (moderate pathogenicity) </a:t>
            </a:r>
          </a:p>
          <a:p>
            <a:r>
              <a:rPr lang="en-US" sz="2400" i="1" dirty="0"/>
              <a:t>B. </a:t>
            </a:r>
            <a:r>
              <a:rPr lang="en-US" sz="2400" i="1" dirty="0" err="1"/>
              <a:t>melitensus</a:t>
            </a:r>
            <a:r>
              <a:rPr lang="en-US" sz="2400" i="1" dirty="0"/>
              <a:t>: </a:t>
            </a:r>
            <a:r>
              <a:rPr lang="en-US" sz="2400" dirty="0"/>
              <a:t>found in goats/sheep (highest pathogenicity)</a:t>
            </a:r>
          </a:p>
          <a:p>
            <a:r>
              <a:rPr lang="en-US" sz="2400" i="1" dirty="0"/>
              <a:t>B. </a:t>
            </a:r>
            <a:r>
              <a:rPr lang="en-US" sz="2400" i="1" dirty="0" err="1"/>
              <a:t>suis</a:t>
            </a:r>
            <a:r>
              <a:rPr lang="en-US" sz="2400" i="1" dirty="0"/>
              <a:t>: </a:t>
            </a:r>
            <a:r>
              <a:rPr lang="en-US" sz="2400" dirty="0"/>
              <a:t>found in pigs (high pathogenicity)</a:t>
            </a:r>
          </a:p>
          <a:p>
            <a:r>
              <a:rPr lang="en-US" sz="2400" i="1" dirty="0"/>
              <a:t>B. </a:t>
            </a:r>
            <a:r>
              <a:rPr lang="en-US" sz="2400" i="1" dirty="0" err="1"/>
              <a:t>canis</a:t>
            </a:r>
            <a:r>
              <a:rPr lang="en-US" sz="2400" i="1" dirty="0"/>
              <a:t>: </a:t>
            </a:r>
            <a:r>
              <a:rPr lang="en-US" sz="2400" dirty="0"/>
              <a:t>found in dogs (moderate pathogenicity) </a:t>
            </a:r>
            <a:br>
              <a:rPr lang="en-US" sz="2400" dirty="0"/>
            </a:br>
            <a:endParaRPr lang="en-US" sz="2400" dirty="0"/>
          </a:p>
          <a:p>
            <a:r>
              <a:rPr lang="en-US" sz="2400" i="1" dirty="0"/>
              <a:t>B. </a:t>
            </a:r>
            <a:r>
              <a:rPr lang="en-US" sz="2400" i="1" dirty="0" err="1"/>
              <a:t>ovis</a:t>
            </a:r>
            <a:r>
              <a:rPr lang="en-US" sz="2400" i="1" dirty="0"/>
              <a:t>: </a:t>
            </a:r>
            <a:r>
              <a:rPr lang="en-US" sz="2400" dirty="0"/>
              <a:t>found in sheep</a:t>
            </a:r>
          </a:p>
          <a:p>
            <a:r>
              <a:rPr lang="en-US" sz="2400" i="1" dirty="0"/>
              <a:t>B. </a:t>
            </a:r>
            <a:r>
              <a:rPr lang="en-US" sz="2400" i="1" dirty="0" err="1"/>
              <a:t>neotomae</a:t>
            </a:r>
            <a:r>
              <a:rPr lang="en-US" sz="2400" i="1" dirty="0"/>
              <a:t>: </a:t>
            </a:r>
            <a:r>
              <a:rPr lang="en-US" sz="2400" dirty="0"/>
              <a:t>found in wood rats</a:t>
            </a:r>
          </a:p>
          <a:p>
            <a:endParaRPr lang="en-US" sz="2400" dirty="0"/>
          </a:p>
          <a:p>
            <a:r>
              <a:rPr lang="en-US" sz="2400" dirty="0">
                <a:solidFill>
                  <a:schemeClr val="tx1"/>
                </a:solidFill>
              </a:rPr>
              <a:t>Each of these species can cause similar effects</a:t>
            </a:r>
          </a:p>
          <a:p>
            <a:r>
              <a:rPr lang="en-US" sz="2400" dirty="0">
                <a:solidFill>
                  <a:schemeClr val="tx1"/>
                </a:solidFill>
              </a:rPr>
              <a:t>Pathogenic bacteria</a:t>
            </a:r>
          </a:p>
          <a:p>
            <a:r>
              <a:rPr lang="en-US" sz="2400" dirty="0">
                <a:solidFill>
                  <a:schemeClr val="tx1"/>
                </a:solidFill>
              </a:rPr>
              <a:t>Animal and human hosts infected with Brucella </a:t>
            </a:r>
            <a:r>
              <a:rPr lang="en-US" sz="2400" dirty="0" smtClean="0">
                <a:solidFill>
                  <a:schemeClr val="tx1"/>
                </a:solidFill>
              </a:rPr>
              <a:t>do </a:t>
            </a:r>
            <a:r>
              <a:rPr lang="en-US" sz="2400" dirty="0">
                <a:solidFill>
                  <a:schemeClr val="tx1"/>
                </a:solidFill>
              </a:rPr>
              <a:t>not </a:t>
            </a:r>
            <a:r>
              <a:rPr lang="en-US" sz="2400" dirty="0" smtClean="0">
                <a:solidFill>
                  <a:schemeClr val="tx1"/>
                </a:solidFill>
              </a:rPr>
              <a:t>die</a:t>
            </a:r>
            <a:r>
              <a:rPr lang="en-US" sz="2400" dirty="0">
                <a:solidFill>
                  <a:schemeClr val="tx1"/>
                </a:solidFill>
              </a:rPr>
              <a:t> </a:t>
            </a:r>
          </a:p>
        </p:txBody>
      </p:sp>
      <p:pic>
        <p:nvPicPr>
          <p:cNvPr id="5" name="Picture 4"/>
          <p:cNvPicPr>
            <a:picLocks noChangeAspect="1"/>
          </p:cNvPicPr>
          <p:nvPr/>
        </p:nvPicPr>
        <p:blipFill rotWithShape="1">
          <a:blip r:embed="rId2"/>
          <a:srcRect l="49597" t="27287" r="33226" b="46523"/>
          <a:stretch/>
        </p:blipFill>
        <p:spPr>
          <a:xfrm>
            <a:off x="8500422" y="3403282"/>
            <a:ext cx="3569141" cy="3060988"/>
          </a:xfrm>
          <a:prstGeom prst="rect">
            <a:avLst/>
          </a:prstGeom>
        </p:spPr>
      </p:pic>
      <p:pic>
        <p:nvPicPr>
          <p:cNvPr id="4" name="Picture 3"/>
          <p:cNvPicPr>
            <a:picLocks noChangeAspect="1"/>
          </p:cNvPicPr>
          <p:nvPr/>
        </p:nvPicPr>
        <p:blipFill rotWithShape="1">
          <a:blip r:embed="rId3"/>
          <a:srcRect l="31694" t="27597" r="50564" b="32616"/>
          <a:stretch/>
        </p:blipFill>
        <p:spPr>
          <a:xfrm>
            <a:off x="9071678" y="230141"/>
            <a:ext cx="2426628" cy="3060988"/>
          </a:xfrm>
          <a:prstGeom prst="rect">
            <a:avLst/>
          </a:prstGeom>
        </p:spPr>
      </p:pic>
    </p:spTree>
    <p:extLst>
      <p:ext uri="{BB962C8B-B14F-4D97-AF65-F5344CB8AC3E}">
        <p14:creationId xmlns:p14="http://schemas.microsoft.com/office/powerpoint/2010/main" val="2409855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9708" y="209006"/>
            <a:ext cx="9348062" cy="6897188"/>
          </a:xfrm>
        </p:spPr>
        <p:txBody>
          <a:bodyPr>
            <a:normAutofit fontScale="92500" lnSpcReduction="10000"/>
          </a:bodyPr>
          <a:lstStyle/>
          <a:p>
            <a:r>
              <a:rPr lang="en-US" sz="2600" dirty="0">
                <a:solidFill>
                  <a:schemeClr val="tx1"/>
                </a:solidFill>
              </a:rPr>
              <a:t>Brucellosis is a zoonotic endemic </a:t>
            </a:r>
          </a:p>
          <a:p>
            <a:pPr lvl="1"/>
            <a:r>
              <a:rPr lang="en-US" sz="2600" dirty="0">
                <a:solidFill>
                  <a:schemeClr val="tx1"/>
                </a:solidFill>
              </a:rPr>
              <a:t>Can be known to cause osteoarthritis, endocarditis and several neurological disorders</a:t>
            </a:r>
          </a:p>
          <a:p>
            <a:pPr lvl="1"/>
            <a:r>
              <a:rPr lang="en-US" sz="2600" dirty="0">
                <a:solidFill>
                  <a:schemeClr val="tx1"/>
                </a:solidFill>
              </a:rPr>
              <a:t>Can be characterized by abortion, sterility, and chronic infections</a:t>
            </a:r>
          </a:p>
          <a:p>
            <a:pPr lvl="1"/>
            <a:r>
              <a:rPr lang="en-US" sz="2600" dirty="0">
                <a:solidFill>
                  <a:schemeClr val="tx1"/>
                </a:solidFill>
              </a:rPr>
              <a:t>Aerobic facultative intracellular bacteria. </a:t>
            </a:r>
          </a:p>
          <a:p>
            <a:pPr lvl="1"/>
            <a:r>
              <a:rPr lang="en-US" sz="2600" dirty="0">
                <a:solidFill>
                  <a:schemeClr val="tx1"/>
                </a:solidFill>
              </a:rPr>
              <a:t>Brucella species are closely related to intracellular symbionts and pathogens of plants and animals and are classified as a2-proteobacteria based on </a:t>
            </a:r>
            <a:r>
              <a:rPr lang="en-US" sz="2600" dirty="0" err="1">
                <a:solidFill>
                  <a:schemeClr val="tx1"/>
                </a:solidFill>
              </a:rPr>
              <a:t>rRNA</a:t>
            </a:r>
            <a:r>
              <a:rPr lang="en-US" sz="2600" dirty="0">
                <a:solidFill>
                  <a:schemeClr val="tx1"/>
                </a:solidFill>
              </a:rPr>
              <a:t> sequence comparison</a:t>
            </a:r>
          </a:p>
          <a:p>
            <a:r>
              <a:rPr lang="en-US" sz="2600" dirty="0" smtClean="0">
                <a:solidFill>
                  <a:schemeClr val="tx1"/>
                </a:solidFill>
              </a:rPr>
              <a:t>Humans can get this infection by the transmission from animals to humans by ingestion through infected food products, direct contact with an infected animal, or inhalation of aerosols (. The disease is an old one that has been known by various names, including Mediterranean fever, Malta fever, gastric remittent fever, and undulant fever </a:t>
            </a:r>
          </a:p>
          <a:p>
            <a:endParaRPr lang="en-US" dirty="0"/>
          </a:p>
        </p:txBody>
      </p:sp>
    </p:spTree>
    <p:extLst>
      <p:ext uri="{BB962C8B-B14F-4D97-AF65-F5344CB8AC3E}">
        <p14:creationId xmlns:p14="http://schemas.microsoft.com/office/powerpoint/2010/main" val="543827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Yersinia </a:t>
            </a:r>
            <a:r>
              <a:rPr lang="en-US" b="1" dirty="0" err="1"/>
              <a:t>Enterocolitica</a:t>
            </a:r>
            <a:r>
              <a:rPr lang="en-US" b="1" dirty="0"/>
              <a:t>/</a:t>
            </a:r>
            <a:r>
              <a:rPr lang="en-US" b="1" dirty="0" err="1"/>
              <a:t>pseudotuberculosis</a:t>
            </a:r>
            <a:r>
              <a:rPr lang="en-US" dirty="0"/>
              <a:t/>
            </a:r>
            <a:br>
              <a:rPr lang="en-US" dirty="0"/>
            </a:br>
            <a:endParaRPr lang="en-US" dirty="0"/>
          </a:p>
        </p:txBody>
      </p:sp>
      <p:sp>
        <p:nvSpPr>
          <p:cNvPr id="4" name="TextBox 3"/>
          <p:cNvSpPr txBox="1"/>
          <p:nvPr/>
        </p:nvSpPr>
        <p:spPr>
          <a:xfrm>
            <a:off x="548640" y="478302"/>
            <a:ext cx="5261317" cy="584775"/>
          </a:xfrm>
          <a:prstGeom prst="rect">
            <a:avLst/>
          </a:prstGeom>
          <a:noFill/>
        </p:spPr>
        <p:txBody>
          <a:bodyPr wrap="square" rtlCol="0">
            <a:spAutoFit/>
          </a:bodyPr>
          <a:lstStyle/>
          <a:p>
            <a:r>
              <a:rPr lang="en-US" sz="3200" b="1" dirty="0" smtClean="0">
                <a:latin typeface="Abadi MT Condensed Extra Bold" charset="0"/>
                <a:ea typeface="Abadi MT Condensed Extra Bold" charset="0"/>
                <a:cs typeface="Abadi MT Condensed Extra Bold" charset="0"/>
              </a:rPr>
              <a:t>Where is it found? </a:t>
            </a:r>
            <a:endParaRPr lang="en-US" sz="3200" b="1" dirty="0">
              <a:latin typeface="Abadi MT Condensed Extra Bold" charset="0"/>
              <a:ea typeface="Abadi MT Condensed Extra Bold" charset="0"/>
              <a:cs typeface="Abadi MT Condensed Extra Bold" charset="0"/>
            </a:endParaRPr>
          </a:p>
        </p:txBody>
      </p:sp>
      <p:sp>
        <p:nvSpPr>
          <p:cNvPr id="5" name="TextBox 4"/>
          <p:cNvSpPr txBox="1"/>
          <p:nvPr/>
        </p:nvSpPr>
        <p:spPr>
          <a:xfrm>
            <a:off x="684212" y="2447778"/>
            <a:ext cx="5786926"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Where is it found naturally?</a:t>
            </a:r>
            <a:endParaRPr lang="en-US" sz="3200" dirty="0">
              <a:latin typeface="Abadi MT Condensed Extra Bold" charset="0"/>
              <a:ea typeface="Abadi MT Condensed Extra Bold" charset="0"/>
              <a:cs typeface="Abadi MT Condensed Extra Bold" charset="0"/>
            </a:endParaRPr>
          </a:p>
        </p:txBody>
      </p:sp>
      <p:sp>
        <p:nvSpPr>
          <p:cNvPr id="6" name="TextBox 5"/>
          <p:cNvSpPr txBox="1"/>
          <p:nvPr/>
        </p:nvSpPr>
        <p:spPr>
          <a:xfrm>
            <a:off x="548640" y="1223889"/>
            <a:ext cx="9931791" cy="1200329"/>
          </a:xfrm>
          <a:prstGeom prst="rect">
            <a:avLst/>
          </a:prstGeom>
          <a:noFill/>
        </p:spPr>
        <p:txBody>
          <a:bodyPr wrap="square" rtlCol="0">
            <a:spAutoFit/>
          </a:bodyPr>
          <a:lstStyle/>
          <a:p>
            <a:pPr marL="285750" indent="-285750">
              <a:buFont typeface="Wingdings" charset="2"/>
              <a:buChar char="Ø"/>
            </a:pPr>
            <a:r>
              <a:rPr lang="en-US" dirty="0"/>
              <a:t>Sources of the organism is typically found in the intestinal tracts and colon of infected animals and poultry</a:t>
            </a:r>
            <a:br>
              <a:rPr lang="en-US" dirty="0"/>
            </a:br>
            <a:endParaRPr lang="en-US" dirty="0"/>
          </a:p>
          <a:p>
            <a:endParaRPr lang="en-US" dirty="0"/>
          </a:p>
        </p:txBody>
      </p:sp>
      <p:sp>
        <p:nvSpPr>
          <p:cNvPr id="7" name="TextBox 6"/>
          <p:cNvSpPr txBox="1"/>
          <p:nvPr/>
        </p:nvSpPr>
        <p:spPr>
          <a:xfrm>
            <a:off x="548640" y="3032553"/>
            <a:ext cx="7657930" cy="1200329"/>
          </a:xfrm>
          <a:prstGeom prst="rect">
            <a:avLst/>
          </a:prstGeom>
          <a:noFill/>
        </p:spPr>
        <p:txBody>
          <a:bodyPr wrap="square" rtlCol="0">
            <a:spAutoFit/>
          </a:bodyPr>
          <a:lstStyle/>
          <a:p>
            <a:pPr marL="285750" indent="-285750">
              <a:buFont typeface="Wingdings" charset="2"/>
              <a:buChar char="Ø"/>
            </a:pPr>
            <a:r>
              <a:rPr lang="en-US" dirty="0"/>
              <a:t>Natural environment: soil, and water sources (bogs, surface water, ground water, and sea water)</a:t>
            </a:r>
            <a:br>
              <a:rPr lang="en-US" dirty="0"/>
            </a:br>
            <a:endParaRPr lang="en-US" dirty="0"/>
          </a:p>
          <a:p>
            <a:endParaRPr lang="en-US" dirty="0"/>
          </a:p>
        </p:txBody>
      </p:sp>
    </p:spTree>
    <p:extLst>
      <p:ext uri="{BB962C8B-B14F-4D97-AF65-F5344CB8AC3E}">
        <p14:creationId xmlns:p14="http://schemas.microsoft.com/office/powerpoint/2010/main" val="488984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Yersinia </a:t>
            </a:r>
            <a:r>
              <a:rPr lang="en-US" b="1" dirty="0" err="1"/>
              <a:t>Enterocolitica</a:t>
            </a:r>
            <a:r>
              <a:rPr lang="en-US" b="1" dirty="0"/>
              <a:t>/</a:t>
            </a:r>
            <a:r>
              <a:rPr lang="en-US" b="1" dirty="0" err="1"/>
              <a:t>pseudotuberculosis</a:t>
            </a:r>
            <a:r>
              <a:rPr lang="en-US" dirty="0"/>
              <a:t/>
            </a:r>
            <a:br>
              <a:rPr lang="en-US" dirty="0"/>
            </a:br>
            <a:endParaRPr lang="en-US" dirty="0"/>
          </a:p>
        </p:txBody>
      </p:sp>
      <p:sp>
        <p:nvSpPr>
          <p:cNvPr id="4" name="TextBox 3"/>
          <p:cNvSpPr txBox="1"/>
          <p:nvPr/>
        </p:nvSpPr>
        <p:spPr>
          <a:xfrm>
            <a:off x="684212" y="309489"/>
            <a:ext cx="7446914"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Mode of Transmission?</a:t>
            </a:r>
            <a:endParaRPr lang="en-US" sz="3200" dirty="0">
              <a:latin typeface="Abadi MT Condensed Extra Bold" charset="0"/>
              <a:ea typeface="Abadi MT Condensed Extra Bold" charset="0"/>
              <a:cs typeface="Abadi MT Condensed Extra Bold" charset="0"/>
            </a:endParaRPr>
          </a:p>
        </p:txBody>
      </p:sp>
      <p:sp>
        <p:nvSpPr>
          <p:cNvPr id="5" name="TextBox 4"/>
          <p:cNvSpPr txBox="1"/>
          <p:nvPr/>
        </p:nvSpPr>
        <p:spPr>
          <a:xfrm>
            <a:off x="684212" y="1111348"/>
            <a:ext cx="10612145" cy="3323987"/>
          </a:xfrm>
          <a:prstGeom prst="rect">
            <a:avLst/>
          </a:prstGeom>
          <a:noFill/>
        </p:spPr>
        <p:txBody>
          <a:bodyPr wrap="square" rtlCol="0">
            <a:spAutoFit/>
          </a:bodyPr>
          <a:lstStyle/>
          <a:p>
            <a:pPr marL="285750" indent="-285750">
              <a:buFont typeface="Wingdings" charset="2"/>
              <a:buChar char="Ø"/>
            </a:pPr>
            <a:r>
              <a:rPr lang="en-US" sz="2400" dirty="0"/>
              <a:t>Human-human transmission has been reported </a:t>
            </a:r>
            <a:r>
              <a:rPr lang="en-US" sz="2400" dirty="0" smtClean="0"/>
              <a:t>rarely</a:t>
            </a:r>
          </a:p>
          <a:p>
            <a:endParaRPr lang="en-US" sz="2400" dirty="0" smtClean="0"/>
          </a:p>
          <a:p>
            <a:pPr marL="285750" indent="-285750">
              <a:buFont typeface="Wingdings" charset="2"/>
              <a:buChar char="Ø"/>
            </a:pPr>
            <a:r>
              <a:rPr lang="en-US" sz="2400" dirty="0" smtClean="0"/>
              <a:t>nosocomial </a:t>
            </a:r>
            <a:r>
              <a:rPr lang="en-US" sz="2400" dirty="0"/>
              <a:t>infections and blood transfusion related infections have been reported. </a:t>
            </a:r>
            <a:endParaRPr lang="en-US" sz="2400" dirty="0" smtClean="0"/>
          </a:p>
          <a:p>
            <a:endParaRPr lang="en-US" sz="2400" dirty="0" smtClean="0"/>
          </a:p>
          <a:p>
            <a:pPr marL="285750" indent="-285750">
              <a:buFont typeface="Wingdings" charset="2"/>
              <a:buChar char="Ø"/>
            </a:pPr>
            <a:r>
              <a:rPr lang="en-US" sz="2400" dirty="0" smtClean="0"/>
              <a:t>Fecal-oral </a:t>
            </a:r>
            <a:r>
              <a:rPr lang="en-US" sz="2400" dirty="0"/>
              <a:t>transmission from animal to human or consumption of contaminated foods and untreated water are the most common modes of transmission. </a:t>
            </a:r>
          </a:p>
          <a:p>
            <a:endParaRPr lang="en-US" dirty="0"/>
          </a:p>
        </p:txBody>
      </p:sp>
    </p:spTree>
    <p:extLst>
      <p:ext uri="{BB962C8B-B14F-4D97-AF65-F5344CB8AC3E}">
        <p14:creationId xmlns:p14="http://schemas.microsoft.com/office/powerpoint/2010/main" val="20957892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126" y="5125215"/>
            <a:ext cx="8534400" cy="1507067"/>
          </a:xfrm>
        </p:spPr>
        <p:txBody>
          <a:bodyPr>
            <a:normAutofit fontScale="90000"/>
          </a:bodyPr>
          <a:lstStyle/>
          <a:p>
            <a:r>
              <a:rPr lang="en-US" b="1" dirty="0"/>
              <a:t>Yersinia </a:t>
            </a:r>
            <a:r>
              <a:rPr lang="en-US" b="1" dirty="0" err="1"/>
              <a:t>Enterocolitica</a:t>
            </a:r>
            <a:r>
              <a:rPr lang="en-US" b="1" dirty="0"/>
              <a:t>/</a:t>
            </a:r>
            <a:r>
              <a:rPr lang="en-US" b="1" dirty="0" err="1"/>
              <a:t>pseudotuberculosis</a:t>
            </a:r>
            <a:r>
              <a:rPr lang="en-US" dirty="0"/>
              <a:t/>
            </a:r>
            <a:br>
              <a:rPr lang="en-US" dirty="0"/>
            </a:br>
            <a:endParaRPr lang="en-US" dirty="0"/>
          </a:p>
        </p:txBody>
      </p:sp>
      <p:sp>
        <p:nvSpPr>
          <p:cNvPr id="4" name="TextBox 3"/>
          <p:cNvSpPr txBox="1"/>
          <p:nvPr/>
        </p:nvSpPr>
        <p:spPr>
          <a:xfrm>
            <a:off x="534572" y="337625"/>
            <a:ext cx="8510954"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Who is at risk?</a:t>
            </a:r>
            <a:endParaRPr lang="en-US" sz="3200" dirty="0">
              <a:latin typeface="Abadi MT Condensed Extra Bold" charset="0"/>
              <a:ea typeface="Abadi MT Condensed Extra Bold" charset="0"/>
              <a:cs typeface="Abadi MT Condensed Extra Bold" charset="0"/>
            </a:endParaRPr>
          </a:p>
        </p:txBody>
      </p:sp>
      <p:sp>
        <p:nvSpPr>
          <p:cNvPr id="5" name="TextBox 4"/>
          <p:cNvSpPr txBox="1"/>
          <p:nvPr/>
        </p:nvSpPr>
        <p:spPr>
          <a:xfrm>
            <a:off x="534572" y="1827703"/>
            <a:ext cx="3559126"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Host range?</a:t>
            </a:r>
            <a:endParaRPr lang="en-US" sz="3200" dirty="0">
              <a:latin typeface="Abadi MT Condensed Extra Bold" charset="0"/>
              <a:ea typeface="Abadi MT Condensed Extra Bold" charset="0"/>
              <a:cs typeface="Abadi MT Condensed Extra Bold" charset="0"/>
            </a:endParaRPr>
          </a:p>
        </p:txBody>
      </p:sp>
      <p:sp>
        <p:nvSpPr>
          <p:cNvPr id="7" name="TextBox 6"/>
          <p:cNvSpPr txBox="1"/>
          <p:nvPr/>
        </p:nvSpPr>
        <p:spPr>
          <a:xfrm>
            <a:off x="534572" y="3233969"/>
            <a:ext cx="5210151"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Reservoir?</a:t>
            </a:r>
            <a:endParaRPr lang="en-US" sz="3200" dirty="0">
              <a:latin typeface="Abadi MT Condensed Extra Bold" charset="0"/>
              <a:ea typeface="Abadi MT Condensed Extra Bold" charset="0"/>
              <a:cs typeface="Abadi MT Condensed Extra Bold" charset="0"/>
            </a:endParaRPr>
          </a:p>
        </p:txBody>
      </p:sp>
      <p:sp>
        <p:nvSpPr>
          <p:cNvPr id="8" name="TextBox 7"/>
          <p:cNvSpPr txBox="1"/>
          <p:nvPr/>
        </p:nvSpPr>
        <p:spPr>
          <a:xfrm>
            <a:off x="323557" y="1083212"/>
            <a:ext cx="9945858" cy="707886"/>
          </a:xfrm>
          <a:prstGeom prst="rect">
            <a:avLst/>
          </a:prstGeom>
          <a:noFill/>
        </p:spPr>
        <p:txBody>
          <a:bodyPr wrap="square" rtlCol="0">
            <a:spAutoFit/>
          </a:bodyPr>
          <a:lstStyle/>
          <a:p>
            <a:pPr marL="285750" indent="-285750">
              <a:buFont typeface="Wingdings" charset="2"/>
              <a:buChar char="Ø"/>
            </a:pPr>
            <a:r>
              <a:rPr lang="en-US" sz="2000" dirty="0"/>
              <a:t>Occurs among small infants and small children; Highest rate in cold season climates </a:t>
            </a:r>
          </a:p>
        </p:txBody>
      </p:sp>
      <p:sp>
        <p:nvSpPr>
          <p:cNvPr id="9" name="TextBox 8"/>
          <p:cNvSpPr txBox="1"/>
          <p:nvPr/>
        </p:nvSpPr>
        <p:spPr>
          <a:xfrm>
            <a:off x="323557" y="2412478"/>
            <a:ext cx="10691446" cy="984885"/>
          </a:xfrm>
          <a:prstGeom prst="rect">
            <a:avLst/>
          </a:prstGeom>
          <a:noFill/>
        </p:spPr>
        <p:txBody>
          <a:bodyPr wrap="square" rtlCol="0">
            <a:spAutoFit/>
          </a:bodyPr>
          <a:lstStyle/>
          <a:p>
            <a:pPr marL="285750" indent="-285750">
              <a:buFont typeface="Wingdings" charset="2"/>
              <a:buChar char="Ø"/>
            </a:pPr>
            <a:r>
              <a:rPr lang="en-US" sz="2000" dirty="0"/>
              <a:t>Both diseases are primarily zoonotic diseases including a wide range of hosts. Found in humans, domesticated birds, mammals, and household pets.</a:t>
            </a:r>
          </a:p>
          <a:p>
            <a:endParaRPr lang="en-US" dirty="0"/>
          </a:p>
        </p:txBody>
      </p:sp>
      <p:sp>
        <p:nvSpPr>
          <p:cNvPr id="10" name="TextBox 9"/>
          <p:cNvSpPr txBox="1"/>
          <p:nvPr/>
        </p:nvSpPr>
        <p:spPr>
          <a:xfrm>
            <a:off x="534572" y="3924886"/>
            <a:ext cx="9312813" cy="1292662"/>
          </a:xfrm>
          <a:prstGeom prst="rect">
            <a:avLst/>
          </a:prstGeom>
          <a:noFill/>
        </p:spPr>
        <p:txBody>
          <a:bodyPr wrap="square" rtlCol="0">
            <a:spAutoFit/>
          </a:bodyPr>
          <a:lstStyle/>
          <a:p>
            <a:r>
              <a:rPr lang="en-US" sz="2000" dirty="0"/>
              <a:t>Pigs are the most typical reservoir host although the bacterium has been found in several warm blooded animals (Cows, dogs, etc.) </a:t>
            </a:r>
            <a:br>
              <a:rPr lang="en-US" sz="2000" dirty="0"/>
            </a:br>
            <a:endParaRPr lang="en-US" sz="2000" dirty="0"/>
          </a:p>
          <a:p>
            <a:endParaRPr lang="en-US" dirty="0"/>
          </a:p>
        </p:txBody>
      </p:sp>
    </p:spTree>
    <p:extLst>
      <p:ext uri="{BB962C8B-B14F-4D97-AF65-F5344CB8AC3E}">
        <p14:creationId xmlns:p14="http://schemas.microsoft.com/office/powerpoint/2010/main" val="9033987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4630661"/>
            <a:ext cx="8534400" cy="1507067"/>
          </a:xfrm>
        </p:spPr>
        <p:txBody>
          <a:bodyPr>
            <a:normAutofit fontScale="90000"/>
          </a:bodyPr>
          <a:lstStyle/>
          <a:p>
            <a:r>
              <a:rPr lang="en-US" b="1" dirty="0"/>
              <a:t>Yersinia </a:t>
            </a:r>
            <a:r>
              <a:rPr lang="en-US" b="1" dirty="0" err="1"/>
              <a:t>Enterocolitica</a:t>
            </a:r>
            <a:r>
              <a:rPr lang="en-US" b="1" dirty="0"/>
              <a:t>/</a:t>
            </a:r>
            <a:r>
              <a:rPr lang="en-US" b="1" dirty="0" err="1"/>
              <a:t>pseudotuberculosis</a:t>
            </a:r>
            <a:r>
              <a:rPr lang="en-US" dirty="0"/>
              <a:t/>
            </a:r>
            <a:br>
              <a:rPr lang="en-US" dirty="0"/>
            </a:br>
            <a:endParaRPr lang="en-US" dirty="0"/>
          </a:p>
        </p:txBody>
      </p:sp>
      <p:sp>
        <p:nvSpPr>
          <p:cNvPr id="5" name="TextBox 4"/>
          <p:cNvSpPr txBox="1"/>
          <p:nvPr/>
        </p:nvSpPr>
        <p:spPr>
          <a:xfrm>
            <a:off x="464234" y="303527"/>
            <a:ext cx="8754378" cy="584775"/>
          </a:xfrm>
          <a:prstGeom prst="rect">
            <a:avLst/>
          </a:prstGeom>
          <a:noFill/>
        </p:spPr>
        <p:txBody>
          <a:bodyPr wrap="square" rtlCol="0">
            <a:spAutoFit/>
          </a:bodyPr>
          <a:lstStyle/>
          <a:p>
            <a:r>
              <a:rPr lang="en-US" sz="3200" dirty="0" smtClean="0">
                <a:latin typeface="Abadi MT Condensed Extra Bold" charset="0"/>
                <a:ea typeface="Abadi MT Condensed Extra Bold" charset="0"/>
                <a:cs typeface="Abadi MT Condensed Extra Bold" charset="0"/>
              </a:rPr>
              <a:t>What are the diseases?</a:t>
            </a:r>
            <a:endParaRPr lang="en-US" sz="3200" dirty="0">
              <a:latin typeface="Abadi MT Condensed Extra Bold" charset="0"/>
              <a:ea typeface="Abadi MT Condensed Extra Bold" charset="0"/>
              <a:cs typeface="Abadi MT Condensed Extra Bold" charset="0"/>
            </a:endParaRPr>
          </a:p>
        </p:txBody>
      </p:sp>
      <p:sp>
        <p:nvSpPr>
          <p:cNvPr id="6" name="TextBox 5"/>
          <p:cNvSpPr txBox="1"/>
          <p:nvPr/>
        </p:nvSpPr>
        <p:spPr>
          <a:xfrm>
            <a:off x="464234" y="1008855"/>
            <a:ext cx="10705514" cy="1754326"/>
          </a:xfrm>
          <a:prstGeom prst="rect">
            <a:avLst/>
          </a:prstGeom>
          <a:noFill/>
        </p:spPr>
        <p:txBody>
          <a:bodyPr wrap="square" rtlCol="0">
            <a:spAutoFit/>
          </a:bodyPr>
          <a:lstStyle/>
          <a:p>
            <a:r>
              <a:rPr lang="en-US" sz="2400" dirty="0" err="1"/>
              <a:t>Enterocolitis</a:t>
            </a:r>
            <a:r>
              <a:rPr lang="en-US" sz="2400" dirty="0"/>
              <a:t>- inflammation of the small intestine; Acute diarrhea; Terminal ileitis; Mesenteric lymphadenitis; </a:t>
            </a:r>
            <a:r>
              <a:rPr lang="en-US" sz="2400" dirty="0" err="1"/>
              <a:t>Pseudoappendicitis</a:t>
            </a:r>
            <a:r>
              <a:rPr lang="en-US" sz="2400" dirty="0"/>
              <a:t>; Gastroenteritis; Appendicitis </a:t>
            </a:r>
            <a:r>
              <a:rPr lang="en-US" dirty="0"/>
              <a:t/>
            </a:r>
            <a:br>
              <a:rPr lang="en-US" dirty="0"/>
            </a:br>
            <a:endParaRPr lang="en-US" dirty="0"/>
          </a:p>
          <a:p>
            <a:endParaRPr lang="en-US" dirty="0"/>
          </a:p>
        </p:txBody>
      </p:sp>
      <p:pic>
        <p:nvPicPr>
          <p:cNvPr id="7" name="Picture 6"/>
          <p:cNvPicPr>
            <a:picLocks noChangeAspect="1"/>
          </p:cNvPicPr>
          <p:nvPr/>
        </p:nvPicPr>
        <p:blipFill>
          <a:blip r:embed="rId2"/>
          <a:stretch>
            <a:fillRect/>
          </a:stretch>
        </p:blipFill>
        <p:spPr>
          <a:xfrm>
            <a:off x="5426503" y="2270791"/>
            <a:ext cx="3492500" cy="2324100"/>
          </a:xfrm>
          <a:prstGeom prst="rect">
            <a:avLst/>
          </a:prstGeom>
        </p:spPr>
      </p:pic>
      <p:pic>
        <p:nvPicPr>
          <p:cNvPr id="8" name="Picture 7"/>
          <p:cNvPicPr>
            <a:picLocks noChangeAspect="1"/>
          </p:cNvPicPr>
          <p:nvPr/>
        </p:nvPicPr>
        <p:blipFill>
          <a:blip r:embed="rId3"/>
          <a:stretch>
            <a:fillRect/>
          </a:stretch>
        </p:blipFill>
        <p:spPr>
          <a:xfrm>
            <a:off x="1200798" y="2270791"/>
            <a:ext cx="3529443" cy="2218507"/>
          </a:xfrm>
          <a:prstGeom prst="rect">
            <a:avLst/>
          </a:prstGeom>
        </p:spPr>
      </p:pic>
    </p:spTree>
    <p:extLst>
      <p:ext uri="{BB962C8B-B14F-4D97-AF65-F5344CB8AC3E}">
        <p14:creationId xmlns:p14="http://schemas.microsoft.com/office/powerpoint/2010/main" val="713591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04784"/>
            <a:ext cx="8534400" cy="1507067"/>
          </a:xfrm>
        </p:spPr>
        <p:txBody>
          <a:bodyPr/>
          <a:lstStyle/>
          <a:p>
            <a:r>
              <a:rPr lang="en-US" b="1" dirty="0" smtClean="0"/>
              <a:t>Streptococcal Species </a:t>
            </a:r>
            <a:endParaRPr lang="en-US" dirty="0"/>
          </a:p>
        </p:txBody>
      </p:sp>
      <p:sp>
        <p:nvSpPr>
          <p:cNvPr id="3" name="Content Placeholder 2"/>
          <p:cNvSpPr>
            <a:spLocks noGrp="1"/>
          </p:cNvSpPr>
          <p:nvPr>
            <p:ph idx="1"/>
          </p:nvPr>
        </p:nvSpPr>
        <p:spPr>
          <a:xfrm>
            <a:off x="684212" y="320040"/>
            <a:ext cx="8534400" cy="3615267"/>
          </a:xfrm>
        </p:spPr>
        <p:txBody>
          <a:bodyPr>
            <a:normAutofit lnSpcReduction="10000"/>
          </a:bodyPr>
          <a:lstStyle/>
          <a:p>
            <a:r>
              <a:rPr lang="en-US" sz="3600" dirty="0" smtClean="0">
                <a:solidFill>
                  <a:schemeClr val="tx1"/>
                </a:solidFill>
                <a:latin typeface="Abadi MT Condensed Extra Bold" charset="0"/>
                <a:ea typeface="Abadi MT Condensed Extra Bold" charset="0"/>
                <a:cs typeface="Abadi MT Condensed Extra Bold" charset="0"/>
              </a:rPr>
              <a:t>Where is it found? </a:t>
            </a:r>
          </a:p>
          <a:p>
            <a:r>
              <a:rPr lang="en-US" dirty="0" smtClean="0">
                <a:solidFill>
                  <a:schemeClr val="tx1"/>
                </a:solidFill>
              </a:rPr>
              <a:t>Streptococcus</a:t>
            </a:r>
            <a:r>
              <a:rPr lang="en-US" dirty="0">
                <a:solidFill>
                  <a:schemeClr val="tx1"/>
                </a:solidFill>
              </a:rPr>
              <a:t> </a:t>
            </a:r>
            <a:r>
              <a:rPr lang="en-US" dirty="0" smtClean="0">
                <a:solidFill>
                  <a:schemeClr val="tx1"/>
                </a:solidFill>
              </a:rPr>
              <a:t>found in various areas of the body depending on group </a:t>
            </a:r>
            <a:endParaRPr lang="en-US" dirty="0">
              <a:solidFill>
                <a:schemeClr val="tx1"/>
              </a:solidFill>
            </a:endParaRPr>
          </a:p>
          <a:p>
            <a:pPr lvl="1"/>
            <a:r>
              <a:rPr lang="en-US" b="1" dirty="0">
                <a:solidFill>
                  <a:schemeClr val="accent1"/>
                </a:solidFill>
              </a:rPr>
              <a:t>Group A Streptococcus </a:t>
            </a:r>
            <a:r>
              <a:rPr lang="en-US" b="1" dirty="0" err="1">
                <a:solidFill>
                  <a:schemeClr val="accent1"/>
                </a:solidFill>
              </a:rPr>
              <a:t>pyogenes</a:t>
            </a:r>
            <a:r>
              <a:rPr lang="en-US" b="1" dirty="0">
                <a:solidFill>
                  <a:schemeClr val="accent1"/>
                </a:solidFill>
              </a:rPr>
              <a:t> (</a:t>
            </a:r>
            <a:r>
              <a:rPr lang="en-US" b="1" dirty="0" err="1">
                <a:solidFill>
                  <a:schemeClr val="accent1"/>
                </a:solidFill>
              </a:rPr>
              <a:t>ß-haemolytic</a:t>
            </a:r>
            <a:r>
              <a:rPr lang="en-US" b="1" dirty="0">
                <a:solidFill>
                  <a:schemeClr val="accent1"/>
                </a:solidFill>
              </a:rPr>
              <a:t>)</a:t>
            </a:r>
            <a:r>
              <a:rPr lang="en-US" dirty="0">
                <a:solidFill>
                  <a:schemeClr val="accent1"/>
                </a:solidFill>
              </a:rPr>
              <a:t>: Commonly found in nose, throat, and on the skin </a:t>
            </a:r>
          </a:p>
          <a:p>
            <a:pPr lvl="1"/>
            <a:r>
              <a:rPr lang="en-US" b="1" dirty="0">
                <a:solidFill>
                  <a:schemeClr val="accent1"/>
                </a:solidFill>
              </a:rPr>
              <a:t>Group B Streptococcus </a:t>
            </a:r>
            <a:r>
              <a:rPr lang="en-US" b="1" dirty="0" err="1">
                <a:solidFill>
                  <a:schemeClr val="accent1"/>
                </a:solidFill>
              </a:rPr>
              <a:t>agalactiae</a:t>
            </a:r>
            <a:r>
              <a:rPr lang="en-US" b="1" dirty="0">
                <a:solidFill>
                  <a:schemeClr val="accent1"/>
                </a:solidFill>
              </a:rPr>
              <a:t> (</a:t>
            </a:r>
            <a:r>
              <a:rPr lang="en-US" b="1" dirty="0" err="1">
                <a:solidFill>
                  <a:schemeClr val="accent1"/>
                </a:solidFill>
              </a:rPr>
              <a:t>ß-haemolytic</a:t>
            </a:r>
            <a:r>
              <a:rPr lang="en-US" b="1" dirty="0">
                <a:solidFill>
                  <a:schemeClr val="accent1"/>
                </a:solidFill>
              </a:rPr>
              <a:t>)</a:t>
            </a:r>
            <a:r>
              <a:rPr lang="en-US" dirty="0">
                <a:solidFill>
                  <a:schemeClr val="accent1"/>
                </a:solidFill>
              </a:rPr>
              <a:t>: Found normally in the intestine, vagina, and rectal area </a:t>
            </a:r>
          </a:p>
          <a:p>
            <a:pPr lvl="1"/>
            <a:r>
              <a:rPr lang="en-US" b="1" dirty="0">
                <a:solidFill>
                  <a:schemeClr val="accent1"/>
                </a:solidFill>
              </a:rPr>
              <a:t>Streptococcus pneumonia/</a:t>
            </a:r>
            <a:r>
              <a:rPr lang="en-US" b="1" dirty="0" err="1">
                <a:solidFill>
                  <a:schemeClr val="accent1"/>
                </a:solidFill>
              </a:rPr>
              <a:t>viridans</a:t>
            </a:r>
            <a:r>
              <a:rPr lang="en-US" b="1" dirty="0">
                <a:solidFill>
                  <a:schemeClr val="accent1"/>
                </a:solidFill>
              </a:rPr>
              <a:t>:</a:t>
            </a:r>
            <a:r>
              <a:rPr lang="en-US" dirty="0">
                <a:solidFill>
                  <a:schemeClr val="accent1"/>
                </a:solidFill>
              </a:rPr>
              <a:t> commonly found in nose and throat, upper respiratory tract, genital tract, regions of gastrointestinal tract, and oral cavity</a:t>
            </a:r>
          </a:p>
          <a:p>
            <a:endParaRPr lang="en-US" dirty="0">
              <a:solidFill>
                <a:schemeClr val="tx1"/>
              </a:solidFill>
              <a:latin typeface="Abadi MT Condensed Extra Bold" charset="0"/>
              <a:ea typeface="Abadi MT Condensed Extra Bold" charset="0"/>
              <a:cs typeface="Abadi MT Condensed Extra Bold" charset="0"/>
            </a:endParaRPr>
          </a:p>
        </p:txBody>
      </p:sp>
      <p:sp>
        <p:nvSpPr>
          <p:cNvPr id="5" name="TextBox 4"/>
          <p:cNvSpPr txBox="1"/>
          <p:nvPr/>
        </p:nvSpPr>
        <p:spPr>
          <a:xfrm>
            <a:off x="684211" y="3798277"/>
            <a:ext cx="10682483" cy="646331"/>
          </a:xfrm>
          <a:prstGeom prst="rect">
            <a:avLst/>
          </a:prstGeom>
          <a:noFill/>
        </p:spPr>
        <p:txBody>
          <a:bodyPr wrap="square" rtlCol="0">
            <a:spAutoFit/>
          </a:bodyPr>
          <a:lstStyle/>
          <a:p>
            <a:pPr marL="457200" indent="-457200">
              <a:buFont typeface="Wingdings" charset="2"/>
              <a:buChar char="Ø"/>
            </a:pPr>
            <a:r>
              <a:rPr lang="en-US" sz="3600" b="1" dirty="0" smtClean="0">
                <a:latin typeface="Abadi MT Condensed Extra Bold" charset="0"/>
                <a:ea typeface="Abadi MT Condensed Extra Bold" charset="0"/>
                <a:cs typeface="Abadi MT Condensed Extra Bold" charset="0"/>
              </a:rPr>
              <a:t>Where is it found naturally? </a:t>
            </a:r>
            <a:endParaRPr lang="en-US" sz="3600" b="1" dirty="0">
              <a:latin typeface="Abadi MT Condensed Extra Bold" charset="0"/>
              <a:ea typeface="Abadi MT Condensed Extra Bold" charset="0"/>
              <a:cs typeface="Abadi MT Condensed Extra Bold" charset="0"/>
            </a:endParaRPr>
          </a:p>
        </p:txBody>
      </p:sp>
      <p:sp>
        <p:nvSpPr>
          <p:cNvPr id="6" name="TextBox 5"/>
          <p:cNvSpPr txBox="1"/>
          <p:nvPr/>
        </p:nvSpPr>
        <p:spPr>
          <a:xfrm>
            <a:off x="1223889" y="4670474"/>
            <a:ext cx="7666893" cy="646331"/>
          </a:xfrm>
          <a:prstGeom prst="rect">
            <a:avLst/>
          </a:prstGeom>
          <a:noFill/>
        </p:spPr>
        <p:txBody>
          <a:bodyPr wrap="square" rtlCol="0">
            <a:spAutoFit/>
          </a:bodyPr>
          <a:lstStyle/>
          <a:p>
            <a:pPr marL="285750" indent="-285750">
              <a:buFont typeface="Wingdings" charset="2"/>
              <a:buChar char="Ø"/>
            </a:pPr>
            <a:r>
              <a:rPr lang="en-US" dirty="0"/>
              <a:t>Streptococcus naturally lives on various areas of the body such as the throat, nose, middle </a:t>
            </a:r>
            <a:r>
              <a:rPr lang="en-US" dirty="0" smtClean="0"/>
              <a:t>ear. Many are harmless. </a:t>
            </a:r>
            <a:endParaRPr lang="en-US" dirty="0"/>
          </a:p>
        </p:txBody>
      </p:sp>
    </p:spTree>
    <p:extLst>
      <p:ext uri="{BB962C8B-B14F-4D97-AF65-F5344CB8AC3E}">
        <p14:creationId xmlns:p14="http://schemas.microsoft.com/office/powerpoint/2010/main" val="17893196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8086" y="5035972"/>
            <a:ext cx="8534400" cy="1507067"/>
          </a:xfrm>
        </p:spPr>
        <p:txBody>
          <a:bodyPr/>
          <a:lstStyle/>
          <a:p>
            <a:r>
              <a:rPr lang="en-US" b="1" dirty="0"/>
              <a:t>Streptococcal Species </a:t>
            </a:r>
            <a:endParaRPr lang="en-US" dirty="0"/>
          </a:p>
        </p:txBody>
      </p:sp>
      <p:sp>
        <p:nvSpPr>
          <p:cNvPr id="3" name="Content Placeholder 2"/>
          <p:cNvSpPr>
            <a:spLocks noGrp="1"/>
          </p:cNvSpPr>
          <p:nvPr>
            <p:ph idx="1"/>
          </p:nvPr>
        </p:nvSpPr>
        <p:spPr>
          <a:xfrm>
            <a:off x="118155" y="769257"/>
            <a:ext cx="10582462" cy="5460274"/>
          </a:xfrm>
        </p:spPr>
        <p:txBody>
          <a:bodyPr>
            <a:normAutofit/>
          </a:bodyPr>
          <a:lstStyle/>
          <a:p>
            <a:pPr marL="0" indent="0">
              <a:buNone/>
            </a:pPr>
            <a:r>
              <a:rPr lang="en-US" sz="3200" dirty="0" smtClean="0">
                <a:solidFill>
                  <a:schemeClr val="tx1"/>
                </a:solidFill>
                <a:latin typeface="Abadi MT Condensed Extra Bold" charset="0"/>
                <a:ea typeface="Abadi MT Condensed Extra Bold" charset="0"/>
                <a:cs typeface="Abadi MT Condensed Extra Bold" charset="0"/>
              </a:rPr>
              <a:t>Mode </a:t>
            </a:r>
            <a:r>
              <a:rPr lang="en-US" sz="3200" dirty="0">
                <a:solidFill>
                  <a:schemeClr val="tx1"/>
                </a:solidFill>
                <a:latin typeface="Abadi MT Condensed Extra Bold" charset="0"/>
                <a:ea typeface="Abadi MT Condensed Extra Bold" charset="0"/>
                <a:cs typeface="Abadi MT Condensed Extra Bold" charset="0"/>
              </a:rPr>
              <a:t>of transmission?</a:t>
            </a:r>
          </a:p>
          <a:p>
            <a:pPr lvl="1"/>
            <a:r>
              <a:rPr lang="en-US" sz="2200" b="1" dirty="0"/>
              <a:t>Group A Streptococcus </a:t>
            </a:r>
            <a:r>
              <a:rPr lang="en-US" sz="2200" b="1" dirty="0" err="1"/>
              <a:t>pyogenes</a:t>
            </a:r>
            <a:r>
              <a:rPr lang="en-US" sz="2200" b="1" dirty="0"/>
              <a:t> (</a:t>
            </a:r>
            <a:r>
              <a:rPr lang="en-US" sz="2200" b="1" dirty="0" err="1"/>
              <a:t>ß-haemolytic</a:t>
            </a:r>
            <a:r>
              <a:rPr lang="en-US" sz="2200" b="1" dirty="0"/>
              <a:t>)</a:t>
            </a:r>
            <a:r>
              <a:rPr lang="en-US" sz="2200" dirty="0"/>
              <a:t>:Typically transmitted through large respiratory droplets or direct contact with infected people or carriers. </a:t>
            </a:r>
          </a:p>
          <a:p>
            <a:pPr lvl="1"/>
            <a:r>
              <a:rPr lang="en-US" sz="2200" b="1" dirty="0"/>
              <a:t>Group B Streptococcus </a:t>
            </a:r>
            <a:r>
              <a:rPr lang="en-US" sz="2200" b="1" dirty="0" err="1"/>
              <a:t>agalactiae</a:t>
            </a:r>
            <a:r>
              <a:rPr lang="en-US" sz="2200" b="1" dirty="0"/>
              <a:t> (</a:t>
            </a:r>
            <a:r>
              <a:rPr lang="en-US" sz="2200" b="1" dirty="0" err="1"/>
              <a:t>ß-haemolytic</a:t>
            </a:r>
            <a:r>
              <a:rPr lang="en-US" sz="2200" b="1" dirty="0"/>
              <a:t>)</a:t>
            </a:r>
            <a:r>
              <a:rPr lang="en-US" sz="2200" dirty="0"/>
              <a:t>: this group tends to only new born babies as the bacteria can be passed sexually from baby to mother during birth.</a:t>
            </a:r>
          </a:p>
          <a:p>
            <a:pPr lvl="1"/>
            <a:r>
              <a:rPr lang="en-US" sz="2200" dirty="0">
                <a:solidFill>
                  <a:schemeClr val="tx1"/>
                </a:solidFill>
              </a:rPr>
              <a:t>Streptococcal infection may occur in a result of ingestion of contaminated foods, such as milk products. For example, cows infected by   humans can act as an intermediate host and pass the bacterium in their milk to infect other humans. </a:t>
            </a:r>
          </a:p>
          <a:p>
            <a:endParaRPr lang="en-US" dirty="0" smtClean="0"/>
          </a:p>
          <a:p>
            <a:endParaRPr lang="en-US" dirty="0"/>
          </a:p>
          <a:p>
            <a:endParaRPr lang="en-US" dirty="0" smtClean="0"/>
          </a:p>
          <a:p>
            <a:endParaRPr lang="en-US" dirty="0"/>
          </a:p>
        </p:txBody>
      </p:sp>
    </p:spTree>
    <p:extLst>
      <p:ext uri="{BB962C8B-B14F-4D97-AF65-F5344CB8AC3E}">
        <p14:creationId xmlns:p14="http://schemas.microsoft.com/office/powerpoint/2010/main" val="18811931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5243170"/>
            <a:ext cx="8534400" cy="1507067"/>
          </a:xfrm>
        </p:spPr>
        <p:txBody>
          <a:bodyPr/>
          <a:lstStyle/>
          <a:p>
            <a:r>
              <a:rPr lang="en-US" b="1" dirty="0"/>
              <a:t>Streptococcal Species </a:t>
            </a:r>
            <a:endParaRPr lang="en-US" dirty="0"/>
          </a:p>
        </p:txBody>
      </p:sp>
      <p:sp>
        <p:nvSpPr>
          <p:cNvPr id="3" name="Content Placeholder 2"/>
          <p:cNvSpPr>
            <a:spLocks noGrp="1"/>
          </p:cNvSpPr>
          <p:nvPr>
            <p:ph idx="1"/>
          </p:nvPr>
        </p:nvSpPr>
        <p:spPr>
          <a:xfrm>
            <a:off x="684212" y="0"/>
            <a:ext cx="11301463" cy="3657601"/>
          </a:xfrm>
        </p:spPr>
        <p:txBody>
          <a:bodyPr>
            <a:normAutofit/>
          </a:bodyPr>
          <a:lstStyle/>
          <a:p>
            <a:pPr marL="0" indent="0">
              <a:buNone/>
            </a:pPr>
            <a:r>
              <a:rPr lang="en-US" sz="3700" dirty="0" smtClean="0">
                <a:solidFill>
                  <a:schemeClr val="tx1"/>
                </a:solidFill>
                <a:latin typeface="Abadi MT Condensed Extra Bold" charset="0"/>
                <a:ea typeface="Abadi MT Condensed Extra Bold" charset="0"/>
                <a:cs typeface="Abadi MT Condensed Extra Bold" charset="0"/>
              </a:rPr>
              <a:t>Who is at Risk?</a:t>
            </a:r>
          </a:p>
          <a:p>
            <a:pPr marL="0" indent="0">
              <a:buNone/>
            </a:pPr>
            <a:r>
              <a:rPr lang="en-US" dirty="0">
                <a:latin typeface="+mj-lt"/>
              </a:rPr>
              <a:t>premature birth, being part of multiple birth, having a mother with a history of group B streptococcal infection, babies under six months’ old, adults over 75 years’ old, adults with week immune </a:t>
            </a:r>
            <a:r>
              <a:rPr lang="en-US" dirty="0" smtClean="0">
                <a:latin typeface="+mj-lt"/>
              </a:rPr>
              <a:t>system. </a:t>
            </a:r>
            <a:endParaRPr lang="en-US" dirty="0">
              <a:solidFill>
                <a:schemeClr val="tx1"/>
              </a:solidFill>
              <a:latin typeface="+mj-lt"/>
              <a:ea typeface="Abadi MT Condensed Extra Bold" charset="0"/>
              <a:cs typeface="Abadi MT Condensed Extra Bold" charset="0"/>
            </a:endParaRPr>
          </a:p>
          <a:p>
            <a:pPr marL="0" indent="0">
              <a:buNone/>
            </a:pPr>
            <a:r>
              <a:rPr lang="en-US" sz="3600" dirty="0" smtClean="0">
                <a:solidFill>
                  <a:schemeClr val="tx1"/>
                </a:solidFill>
                <a:latin typeface="Abadi MT Condensed Extra Bold" charset="0"/>
                <a:ea typeface="Abadi MT Condensed Extra Bold" charset="0"/>
                <a:cs typeface="Abadi MT Condensed Extra Bold" charset="0"/>
              </a:rPr>
              <a:t>Host Range </a:t>
            </a:r>
          </a:p>
          <a:p>
            <a:pPr marL="0" indent="0">
              <a:buNone/>
            </a:pPr>
            <a:r>
              <a:rPr lang="en-US" dirty="0" smtClean="0"/>
              <a:t>Streptococci are primarily a human pathogen; some have broad range of host including domesticated animals. </a:t>
            </a:r>
          </a:p>
        </p:txBody>
      </p:sp>
      <p:sp>
        <p:nvSpPr>
          <p:cNvPr id="5" name="TextBox 4"/>
          <p:cNvSpPr txBox="1"/>
          <p:nvPr/>
        </p:nvSpPr>
        <p:spPr>
          <a:xfrm>
            <a:off x="684212" y="3657601"/>
            <a:ext cx="4164037" cy="661720"/>
          </a:xfrm>
          <a:prstGeom prst="rect">
            <a:avLst/>
          </a:prstGeom>
          <a:noFill/>
        </p:spPr>
        <p:txBody>
          <a:bodyPr wrap="square" rtlCol="0">
            <a:spAutoFit/>
          </a:bodyPr>
          <a:lstStyle/>
          <a:p>
            <a:r>
              <a:rPr lang="en-US" sz="3700" b="1" dirty="0" smtClean="0">
                <a:latin typeface="Abadi MT Condensed Extra Bold" charset="0"/>
                <a:ea typeface="Abadi MT Condensed Extra Bold" charset="0"/>
                <a:cs typeface="Abadi MT Condensed Extra Bold" charset="0"/>
              </a:rPr>
              <a:t>Reservoir </a:t>
            </a:r>
            <a:endParaRPr lang="en-US" sz="3700" b="1" dirty="0">
              <a:latin typeface="Abadi MT Condensed Extra Bold" charset="0"/>
              <a:ea typeface="Abadi MT Condensed Extra Bold" charset="0"/>
              <a:cs typeface="Abadi MT Condensed Extra Bold" charset="0"/>
            </a:endParaRPr>
          </a:p>
        </p:txBody>
      </p:sp>
      <p:sp>
        <p:nvSpPr>
          <p:cNvPr id="7" name="TextBox 6"/>
          <p:cNvSpPr txBox="1"/>
          <p:nvPr/>
        </p:nvSpPr>
        <p:spPr>
          <a:xfrm>
            <a:off x="684212" y="4319321"/>
            <a:ext cx="10738754" cy="1015663"/>
          </a:xfrm>
          <a:prstGeom prst="rect">
            <a:avLst/>
          </a:prstGeom>
          <a:noFill/>
        </p:spPr>
        <p:txBody>
          <a:bodyPr wrap="square" rtlCol="0">
            <a:spAutoFit/>
          </a:bodyPr>
          <a:lstStyle/>
          <a:p>
            <a:r>
              <a:rPr lang="en-US" sz="2000" dirty="0">
                <a:solidFill>
                  <a:schemeClr val="accent1"/>
                </a:solidFill>
              </a:rPr>
              <a:t>Reservoir: Humans are the primary reservoir for streptococcus and cattle (in some cases) </a:t>
            </a:r>
          </a:p>
          <a:p>
            <a:endParaRPr lang="en-US" sz="2000" dirty="0"/>
          </a:p>
        </p:txBody>
      </p:sp>
    </p:spTree>
    <p:extLst>
      <p:ext uri="{BB962C8B-B14F-4D97-AF65-F5344CB8AC3E}">
        <p14:creationId xmlns:p14="http://schemas.microsoft.com/office/powerpoint/2010/main" val="195878561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8" y="5350933"/>
            <a:ext cx="8534400" cy="1507067"/>
          </a:xfrm>
        </p:spPr>
        <p:txBody>
          <a:bodyPr/>
          <a:lstStyle/>
          <a:p>
            <a:r>
              <a:rPr lang="en-US" b="1" dirty="0"/>
              <a:t>Streptococcal Species </a:t>
            </a:r>
            <a:endParaRPr lang="en-US" dirty="0"/>
          </a:p>
        </p:txBody>
      </p:sp>
      <p:sp>
        <p:nvSpPr>
          <p:cNvPr id="4" name="TextBox 3"/>
          <p:cNvSpPr txBox="1"/>
          <p:nvPr/>
        </p:nvSpPr>
        <p:spPr>
          <a:xfrm>
            <a:off x="562708" y="365760"/>
            <a:ext cx="7793501" cy="661720"/>
          </a:xfrm>
          <a:prstGeom prst="rect">
            <a:avLst/>
          </a:prstGeom>
          <a:noFill/>
        </p:spPr>
        <p:txBody>
          <a:bodyPr wrap="square" rtlCol="0">
            <a:spAutoFit/>
          </a:bodyPr>
          <a:lstStyle/>
          <a:p>
            <a:r>
              <a:rPr lang="en-US" sz="3700" dirty="0" smtClean="0">
                <a:latin typeface="Abadi MT Condensed Extra Bold" charset="0"/>
                <a:ea typeface="Abadi MT Condensed Extra Bold" charset="0"/>
                <a:cs typeface="Abadi MT Condensed Extra Bold" charset="0"/>
              </a:rPr>
              <a:t>What are the diseases?</a:t>
            </a:r>
            <a:endParaRPr lang="en-US" sz="3700" dirty="0">
              <a:latin typeface="Abadi MT Condensed Extra Bold" charset="0"/>
              <a:ea typeface="Abadi MT Condensed Extra Bold" charset="0"/>
              <a:cs typeface="Abadi MT Condensed Extra Bold" charset="0"/>
            </a:endParaRPr>
          </a:p>
        </p:txBody>
      </p:sp>
      <p:sp>
        <p:nvSpPr>
          <p:cNvPr id="5" name="TextBox 4"/>
          <p:cNvSpPr txBox="1"/>
          <p:nvPr/>
        </p:nvSpPr>
        <p:spPr>
          <a:xfrm>
            <a:off x="562708" y="1223889"/>
            <a:ext cx="10578904" cy="2308324"/>
          </a:xfrm>
          <a:prstGeom prst="rect">
            <a:avLst/>
          </a:prstGeom>
          <a:noFill/>
        </p:spPr>
        <p:txBody>
          <a:bodyPr wrap="square" rtlCol="0">
            <a:spAutoFit/>
          </a:bodyPr>
          <a:lstStyle/>
          <a:p>
            <a:pPr marL="742950" lvl="1" indent="-285750">
              <a:buFont typeface="Wingdings" charset="2"/>
              <a:buChar char="Ø"/>
            </a:pPr>
            <a:r>
              <a:rPr lang="en-US" b="1" dirty="0">
                <a:solidFill>
                  <a:schemeClr val="accent1"/>
                </a:solidFill>
              </a:rPr>
              <a:t>Group A Streptococcus </a:t>
            </a:r>
            <a:r>
              <a:rPr lang="en-US" b="1" dirty="0" err="1">
                <a:solidFill>
                  <a:schemeClr val="accent1"/>
                </a:solidFill>
              </a:rPr>
              <a:t>pyogenes</a:t>
            </a:r>
            <a:r>
              <a:rPr lang="en-US" b="1" dirty="0">
                <a:solidFill>
                  <a:schemeClr val="accent1"/>
                </a:solidFill>
              </a:rPr>
              <a:t> (</a:t>
            </a:r>
            <a:r>
              <a:rPr lang="en-US" b="1" dirty="0" err="1">
                <a:solidFill>
                  <a:schemeClr val="accent1"/>
                </a:solidFill>
              </a:rPr>
              <a:t>ß-haemolytic</a:t>
            </a:r>
            <a:r>
              <a:rPr lang="en-US" b="1" dirty="0">
                <a:solidFill>
                  <a:schemeClr val="accent1"/>
                </a:solidFill>
              </a:rPr>
              <a:t>)</a:t>
            </a:r>
            <a:r>
              <a:rPr lang="en-US" dirty="0">
                <a:solidFill>
                  <a:schemeClr val="accent1"/>
                </a:solidFill>
              </a:rPr>
              <a:t> Pharyngitis (strep throat), Impetigo, Necrotizing Fasciitis, Erysipelas and cellulitis, Scarlet Fever, Streptococcal Toxic Shock Syndrome </a:t>
            </a:r>
          </a:p>
          <a:p>
            <a:pPr marL="742950" lvl="1" indent="-285750">
              <a:buFont typeface="Wingdings" charset="2"/>
              <a:buChar char="Ø"/>
            </a:pPr>
            <a:r>
              <a:rPr lang="en-US" b="1" dirty="0">
                <a:solidFill>
                  <a:schemeClr val="accent1"/>
                </a:solidFill>
              </a:rPr>
              <a:t>Group B Streptococcus </a:t>
            </a:r>
            <a:r>
              <a:rPr lang="en-US" b="1" dirty="0" err="1">
                <a:solidFill>
                  <a:schemeClr val="accent1"/>
                </a:solidFill>
              </a:rPr>
              <a:t>agalactiae</a:t>
            </a:r>
            <a:r>
              <a:rPr lang="en-US" b="1" dirty="0">
                <a:solidFill>
                  <a:schemeClr val="accent1"/>
                </a:solidFill>
              </a:rPr>
              <a:t> (</a:t>
            </a:r>
            <a:r>
              <a:rPr lang="en-US" b="1" dirty="0" err="1">
                <a:solidFill>
                  <a:schemeClr val="accent1"/>
                </a:solidFill>
              </a:rPr>
              <a:t>ß-haemolytic</a:t>
            </a:r>
            <a:r>
              <a:rPr lang="en-US" b="1" dirty="0">
                <a:solidFill>
                  <a:schemeClr val="accent1"/>
                </a:solidFill>
              </a:rPr>
              <a:t>)</a:t>
            </a:r>
            <a:r>
              <a:rPr lang="en-US" dirty="0">
                <a:solidFill>
                  <a:schemeClr val="accent1"/>
                </a:solidFill>
              </a:rPr>
              <a:t>: Urinary tract infection, Infection of the placenta and amniotic fluid, Sepsis,  Cellulitis, Pneumonia </a:t>
            </a:r>
          </a:p>
          <a:p>
            <a:pPr marL="742950" lvl="1" indent="-285750">
              <a:buFont typeface="Wingdings" charset="2"/>
              <a:buChar char="Ø"/>
            </a:pPr>
            <a:r>
              <a:rPr lang="en-US" b="1" dirty="0">
                <a:solidFill>
                  <a:schemeClr val="accent1"/>
                </a:solidFill>
              </a:rPr>
              <a:t>Streptococcus </a:t>
            </a:r>
            <a:r>
              <a:rPr lang="en-US" b="1" dirty="0" err="1">
                <a:solidFill>
                  <a:schemeClr val="accent1"/>
                </a:solidFill>
              </a:rPr>
              <a:t>pneumoniae</a:t>
            </a:r>
            <a:r>
              <a:rPr lang="en-US" b="1" dirty="0">
                <a:solidFill>
                  <a:schemeClr val="accent1"/>
                </a:solidFill>
              </a:rPr>
              <a:t> and </a:t>
            </a:r>
            <a:r>
              <a:rPr lang="en-US" b="1" dirty="0" err="1">
                <a:solidFill>
                  <a:schemeClr val="accent1"/>
                </a:solidFill>
              </a:rPr>
              <a:t>viridans</a:t>
            </a:r>
            <a:r>
              <a:rPr lang="en-US" b="1" dirty="0">
                <a:solidFill>
                  <a:schemeClr val="accent1"/>
                </a:solidFill>
              </a:rPr>
              <a:t>: </a:t>
            </a:r>
            <a:r>
              <a:rPr lang="en-US" dirty="0">
                <a:solidFill>
                  <a:schemeClr val="accent1"/>
                </a:solidFill>
              </a:rPr>
              <a:t>Sinusitis, Middle ear infections, Meningitis, Pneumonia, Bacteremia</a:t>
            </a:r>
          </a:p>
          <a:p>
            <a:endParaRPr lang="en-US" dirty="0"/>
          </a:p>
        </p:txBody>
      </p:sp>
      <p:sp>
        <p:nvSpPr>
          <p:cNvPr id="6" name="TextBox 5"/>
          <p:cNvSpPr txBox="1"/>
          <p:nvPr/>
        </p:nvSpPr>
        <p:spPr>
          <a:xfrm>
            <a:off x="562708" y="3405513"/>
            <a:ext cx="10724687" cy="1261884"/>
          </a:xfrm>
          <a:prstGeom prst="rect">
            <a:avLst/>
          </a:prstGeom>
          <a:noFill/>
        </p:spPr>
        <p:txBody>
          <a:bodyPr wrap="square" rtlCol="0">
            <a:spAutoFit/>
          </a:bodyPr>
          <a:lstStyle/>
          <a:p>
            <a:r>
              <a:rPr lang="en-US" sz="4000" dirty="0">
                <a:latin typeface="Abadi MT Condensed Extra Bold" charset="0"/>
                <a:ea typeface="Abadi MT Condensed Extra Bold" charset="0"/>
                <a:cs typeface="Abadi MT Condensed Extra Bold" charset="0"/>
              </a:rPr>
              <a:t>Infectious </a:t>
            </a:r>
            <a:r>
              <a:rPr lang="en-US" sz="4000" dirty="0" smtClean="0">
                <a:latin typeface="Abadi MT Condensed Extra Bold" charset="0"/>
                <a:ea typeface="Abadi MT Condensed Extra Bold" charset="0"/>
                <a:cs typeface="Abadi MT Condensed Extra Bold" charset="0"/>
              </a:rPr>
              <a:t>Dose?</a:t>
            </a:r>
          </a:p>
          <a:p>
            <a:pPr marL="285750" indent="-285750">
              <a:buFont typeface="Wingdings" charset="2"/>
              <a:buChar char="Ø"/>
            </a:pPr>
            <a:r>
              <a:rPr lang="en-US" b="1" dirty="0" smtClean="0">
                <a:solidFill>
                  <a:schemeClr val="accent1"/>
                </a:solidFill>
              </a:rPr>
              <a:t>Typically</a:t>
            </a:r>
            <a:r>
              <a:rPr lang="en-US" b="1" dirty="0">
                <a:solidFill>
                  <a:schemeClr val="accent1"/>
                </a:solidFill>
              </a:rPr>
              <a:t>, higher than 10^7</a:t>
            </a:r>
            <a:r>
              <a:rPr lang="en-US" dirty="0">
                <a:solidFill>
                  <a:schemeClr val="accent1"/>
                </a:solidFill>
              </a:rPr>
              <a:t> </a:t>
            </a:r>
          </a:p>
          <a:p>
            <a:pPr marL="285750" indent="-285750">
              <a:buFont typeface="Wingdings" charset="2"/>
              <a:buChar char="Ø"/>
            </a:pPr>
            <a:endParaRPr lang="en-US" dirty="0"/>
          </a:p>
        </p:txBody>
      </p:sp>
      <p:pic>
        <p:nvPicPr>
          <p:cNvPr id="7" name="Picture 6"/>
          <p:cNvPicPr>
            <a:picLocks noChangeAspect="1"/>
          </p:cNvPicPr>
          <p:nvPr/>
        </p:nvPicPr>
        <p:blipFill>
          <a:blip r:embed="rId2"/>
          <a:stretch>
            <a:fillRect/>
          </a:stretch>
        </p:blipFill>
        <p:spPr>
          <a:xfrm>
            <a:off x="4274148" y="3348559"/>
            <a:ext cx="2939395" cy="2108218"/>
          </a:xfrm>
          <a:prstGeom prst="rect">
            <a:avLst/>
          </a:prstGeom>
        </p:spPr>
      </p:pic>
      <p:pic>
        <p:nvPicPr>
          <p:cNvPr id="9" name="Picture 8"/>
          <p:cNvPicPr>
            <a:picLocks noChangeAspect="1"/>
          </p:cNvPicPr>
          <p:nvPr/>
        </p:nvPicPr>
        <p:blipFill>
          <a:blip r:embed="rId3"/>
          <a:stretch>
            <a:fillRect/>
          </a:stretch>
        </p:blipFill>
        <p:spPr>
          <a:xfrm>
            <a:off x="7567647" y="2961688"/>
            <a:ext cx="2377591" cy="3720905"/>
          </a:xfrm>
          <a:prstGeom prst="rect">
            <a:avLst/>
          </a:prstGeom>
        </p:spPr>
      </p:pic>
    </p:spTree>
    <p:extLst>
      <p:ext uri="{BB962C8B-B14F-4D97-AF65-F5344CB8AC3E}">
        <p14:creationId xmlns:p14="http://schemas.microsoft.com/office/powerpoint/2010/main" val="3855732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959" y="5809946"/>
            <a:ext cx="8534400" cy="1507067"/>
          </a:xfrm>
        </p:spPr>
        <p:txBody>
          <a:bodyPr/>
          <a:lstStyle/>
          <a:p>
            <a:r>
              <a:rPr lang="en-US" dirty="0"/>
              <a:t>References</a:t>
            </a:r>
          </a:p>
        </p:txBody>
      </p:sp>
      <p:sp>
        <p:nvSpPr>
          <p:cNvPr id="3" name="Content Placeholder 2"/>
          <p:cNvSpPr>
            <a:spLocks noGrp="1"/>
          </p:cNvSpPr>
          <p:nvPr>
            <p:ph idx="1"/>
          </p:nvPr>
        </p:nvSpPr>
        <p:spPr>
          <a:xfrm>
            <a:off x="0" y="-307586"/>
            <a:ext cx="12192000" cy="6871065"/>
          </a:xfrm>
        </p:spPr>
        <p:txBody>
          <a:bodyPr>
            <a:normAutofit fontScale="47500" lnSpcReduction="20000"/>
          </a:bodyPr>
          <a:lstStyle/>
          <a:p>
            <a:r>
              <a:rPr lang="en-US" b="1" dirty="0"/>
              <a:t>Legionella </a:t>
            </a:r>
            <a:r>
              <a:rPr lang="en-US" b="1" dirty="0" err="1"/>
              <a:t>Pneumophia</a:t>
            </a:r>
            <a:r>
              <a:rPr lang="en-US" b="1" dirty="0"/>
              <a:t> and L. </a:t>
            </a:r>
            <a:r>
              <a:rPr lang="en-US" b="1" dirty="0" err="1"/>
              <a:t>longbeachae</a:t>
            </a:r>
            <a:endParaRPr lang="en-US" dirty="0">
              <a:hlinkClick r:id="rId2"/>
            </a:endParaRPr>
          </a:p>
          <a:p>
            <a:pPr lvl="1"/>
            <a:r>
              <a:rPr lang="en-US" dirty="0"/>
              <a:t>“Legionella (Legionnaires' Disease and Pontiac Fever).” </a:t>
            </a:r>
            <a:r>
              <a:rPr lang="en-US" i="1" dirty="0"/>
              <a:t>Centers for Disease Control and Prevention</a:t>
            </a:r>
            <a:r>
              <a:rPr lang="en-US" dirty="0"/>
              <a:t>, Centers for Disease Control and Prevention, 31 May 2016, </a:t>
            </a:r>
            <a:r>
              <a:rPr lang="en-US" dirty="0">
                <a:hlinkClick r:id="rId3"/>
              </a:rPr>
              <a:t>www.cdc.gov/legionella/about/index.html</a:t>
            </a:r>
            <a:r>
              <a:rPr lang="en-US" dirty="0"/>
              <a:t>.</a:t>
            </a:r>
          </a:p>
          <a:p>
            <a:pPr lvl="1"/>
            <a:r>
              <a:rPr lang="en-US" dirty="0"/>
              <a:t>“Legionella </a:t>
            </a:r>
            <a:r>
              <a:rPr lang="en-US" dirty="0" err="1"/>
              <a:t>Longbeachae</a:t>
            </a:r>
            <a:r>
              <a:rPr lang="en-US" dirty="0"/>
              <a:t> Infection - Including Symptoms, Treatment and Prevention.” </a:t>
            </a:r>
            <a:r>
              <a:rPr lang="en-US" i="1" dirty="0"/>
              <a:t>SA Health</a:t>
            </a:r>
            <a:r>
              <a:rPr lang="en-US" dirty="0"/>
              <a:t>, www.sahealth.sa.gov.au/wps/wcm/connect/public+content/sa+health+internet/health+topics/health+conditions+prevention+and+treatment/infectious+diseases/legionella+longbeachae+infection.</a:t>
            </a:r>
          </a:p>
          <a:p>
            <a:r>
              <a:rPr lang="en-US" b="1" dirty="0" err="1"/>
              <a:t>Nocardia</a:t>
            </a:r>
            <a:r>
              <a:rPr lang="en-US" b="1" dirty="0"/>
              <a:t> spp.  And </a:t>
            </a:r>
            <a:r>
              <a:rPr lang="en-US" b="1" dirty="0" err="1"/>
              <a:t>Borrelia</a:t>
            </a:r>
            <a:r>
              <a:rPr lang="en-US" b="1" dirty="0"/>
              <a:t> </a:t>
            </a:r>
            <a:r>
              <a:rPr lang="en-US" b="1" dirty="0" err="1"/>
              <a:t>burgdorferi</a:t>
            </a:r>
            <a:r>
              <a:rPr lang="en-US" b="1" dirty="0"/>
              <a:t> </a:t>
            </a:r>
            <a:r>
              <a:rPr lang="en-US" dirty="0"/>
              <a:t> </a:t>
            </a:r>
            <a:endParaRPr lang="en-US" b="1" dirty="0"/>
          </a:p>
          <a:p>
            <a:pPr lvl="1"/>
            <a:r>
              <a:rPr lang="en-US" dirty="0"/>
              <a:t>-Brown , Barbara A. , et al. “Clinical and Laboratory Features of the </a:t>
            </a:r>
            <a:r>
              <a:rPr lang="en-US" dirty="0" err="1"/>
              <a:t>Nocardia</a:t>
            </a:r>
            <a:r>
              <a:rPr lang="en-US" dirty="0"/>
              <a:t> spp. Based on Current Molecular Taxonomy.” Clinical Microbiology Reviews , American society for microbiology , 1 Apr. 2006, cmr.asm.org/content/19/2/259.full. </a:t>
            </a:r>
          </a:p>
          <a:p>
            <a:pPr lvl="1"/>
            <a:r>
              <a:rPr lang="en-US" dirty="0"/>
              <a:t>McNeil , Michael M , and June M Brown . “</a:t>
            </a:r>
            <a:r>
              <a:rPr lang="en-US" dirty="0" err="1"/>
              <a:t>Nocardia</a:t>
            </a:r>
            <a:r>
              <a:rPr lang="en-US" dirty="0"/>
              <a:t> Species (</a:t>
            </a:r>
            <a:r>
              <a:rPr lang="en-US" dirty="0" err="1"/>
              <a:t>Nocardiosis</a:t>
            </a:r>
            <a:r>
              <a:rPr lang="en-US" dirty="0"/>
              <a:t>).” </a:t>
            </a:r>
            <a:r>
              <a:rPr lang="en-US" dirty="0" err="1"/>
              <a:t>Antimicrobe</a:t>
            </a:r>
            <a:r>
              <a:rPr lang="en-US" dirty="0"/>
              <a:t> , 2010, www.antimicrobe.org/b117.asp#top. </a:t>
            </a:r>
          </a:p>
          <a:p>
            <a:pPr lvl="1"/>
            <a:r>
              <a:rPr lang="en-US" dirty="0"/>
              <a:t>Jacobs , Steve . “Lyme Disease (Department of Entomology).” Department of Entomology (Penn State University), May 2013, ento.psu.edu/extension/urban/</a:t>
            </a:r>
            <a:r>
              <a:rPr lang="en-US" dirty="0" err="1"/>
              <a:t>lyme</a:t>
            </a:r>
            <a:r>
              <a:rPr lang="en-US" dirty="0"/>
              <a:t>-disease. </a:t>
            </a:r>
          </a:p>
          <a:p>
            <a:pPr lvl="1"/>
            <a:r>
              <a:rPr lang="en-US" dirty="0"/>
              <a:t>Tilly, Kit, Patricia A. Rosa, and Philip E. Stewart. “Biology of Infection with </a:t>
            </a:r>
            <a:r>
              <a:rPr lang="en-US" dirty="0" err="1"/>
              <a:t>Borrelia</a:t>
            </a:r>
            <a:r>
              <a:rPr lang="en-US" dirty="0"/>
              <a:t>            </a:t>
            </a:r>
          </a:p>
          <a:p>
            <a:pPr lvl="1"/>
            <a:r>
              <a:rPr lang="en-US" dirty="0" err="1"/>
              <a:t>Burgdorferi</a:t>
            </a:r>
            <a:r>
              <a:rPr lang="en-US" dirty="0"/>
              <a:t>.” Infectious disease clinics of North America 22.2 (2008): 217–234. PMC. Web. 15 Nov.   2017.</a:t>
            </a:r>
          </a:p>
          <a:p>
            <a:r>
              <a:rPr lang="en-US" b="1" dirty="0"/>
              <a:t>Mycobacterium Tuberculosis complex (MTBC)</a:t>
            </a:r>
          </a:p>
          <a:p>
            <a:pPr lvl="1"/>
            <a:r>
              <a:rPr lang="en-US" dirty="0"/>
              <a:t>Bacteriophage. (2012). In B. W. Lerner &amp; K. L. Lerner (Eds.), In Context Series. Biotechnology: In Context (Vol. 1, pp. 47-49). Detroit: Gale. Retrieved from http://uiwtx.idm.oclc.org/login?url=http://go.galegroup.com/ps/i.do?p=GVRL&amp;sw=w&amp;u=txshracd2623&amp;v=2.1&amp;id=GALE%7CCX4020200027&amp;it=r&amp;asid=1cca004ae131e12877d496abba13b1c0 </a:t>
            </a:r>
          </a:p>
          <a:p>
            <a:pPr lvl="1"/>
            <a:r>
              <a:rPr lang="en-US" dirty="0"/>
              <a:t>De Jong, B. C., Antonio, M., &amp; </a:t>
            </a:r>
            <a:r>
              <a:rPr lang="en-US" dirty="0" err="1"/>
              <a:t>Gagneux</a:t>
            </a:r>
            <a:r>
              <a:rPr lang="en-US" dirty="0"/>
              <a:t>, S. (2010). Mycobacterium </a:t>
            </a:r>
            <a:r>
              <a:rPr lang="en-US" dirty="0" err="1"/>
              <a:t>africanum</a:t>
            </a:r>
            <a:r>
              <a:rPr lang="en-US" dirty="0"/>
              <a:t>—Review of an Important Cause of Human Tuberculosis in West Africa. </a:t>
            </a:r>
            <a:r>
              <a:rPr lang="en-US" dirty="0" err="1"/>
              <a:t>PLoS</a:t>
            </a:r>
            <a:r>
              <a:rPr lang="en-US" dirty="0"/>
              <a:t> Neglected Tropical Diseases, 4(9), e744. http://doi.org/10.1371/journal.pntd.0000744 </a:t>
            </a:r>
          </a:p>
          <a:p>
            <a:pPr lvl="1"/>
            <a:r>
              <a:rPr lang="en-US" dirty="0"/>
              <a:t>Michelet, L., de Cruz, K., </a:t>
            </a:r>
            <a:r>
              <a:rPr lang="en-US" dirty="0" err="1"/>
              <a:t>Phalente</a:t>
            </a:r>
            <a:r>
              <a:rPr lang="en-US" dirty="0"/>
              <a:t>, Y., </a:t>
            </a:r>
            <a:r>
              <a:rPr lang="en-US" dirty="0" err="1"/>
              <a:t>Karoui</a:t>
            </a:r>
            <a:r>
              <a:rPr lang="en-US" dirty="0"/>
              <a:t>, C., </a:t>
            </a:r>
            <a:r>
              <a:rPr lang="en-US" dirty="0" err="1"/>
              <a:t>Hénault</a:t>
            </a:r>
            <a:r>
              <a:rPr lang="en-US" dirty="0"/>
              <a:t>, S., </a:t>
            </a:r>
            <a:r>
              <a:rPr lang="en-US" dirty="0" err="1"/>
              <a:t>Beral</a:t>
            </a:r>
            <a:r>
              <a:rPr lang="en-US" dirty="0"/>
              <a:t>, M....</a:t>
            </a:r>
            <a:r>
              <a:rPr lang="en-US" dirty="0" err="1"/>
              <a:t>Boschiroli</a:t>
            </a:r>
            <a:r>
              <a:rPr lang="en-US" dirty="0"/>
              <a:t>, M. L. (2016). Mycobacterium </a:t>
            </a:r>
            <a:r>
              <a:rPr lang="en-US" dirty="0" err="1"/>
              <a:t>microti</a:t>
            </a:r>
            <a:r>
              <a:rPr lang="en-US" dirty="0"/>
              <a:t> Infection in Dairy Goats, France. Emerging Infectious Diseases, 22(3), 569-570. https://dx.doi.org/10.3201/eid2203.151870. </a:t>
            </a:r>
          </a:p>
          <a:p>
            <a:pPr lvl="1"/>
            <a:r>
              <a:rPr lang="en-US" dirty="0" err="1"/>
              <a:t>Mostowy</a:t>
            </a:r>
            <a:r>
              <a:rPr lang="en-US" dirty="0"/>
              <a:t>, S., </a:t>
            </a:r>
            <a:r>
              <a:rPr lang="en-US" dirty="0" err="1"/>
              <a:t>Onipede</a:t>
            </a:r>
            <a:r>
              <a:rPr lang="en-US" dirty="0"/>
              <a:t>, A., </a:t>
            </a:r>
            <a:r>
              <a:rPr lang="en-US" dirty="0" err="1"/>
              <a:t>Gagneux</a:t>
            </a:r>
            <a:r>
              <a:rPr lang="en-US" dirty="0"/>
              <a:t>, S., </a:t>
            </a:r>
            <a:r>
              <a:rPr lang="en-US" dirty="0" err="1"/>
              <a:t>Niemann</a:t>
            </a:r>
            <a:r>
              <a:rPr lang="en-US" dirty="0"/>
              <a:t>, S., Kremer, K., Desmond, E. P., … Behr, M. (2004). Genomic Analysis Distinguishes Mycobacterium </a:t>
            </a:r>
            <a:r>
              <a:rPr lang="en-US" dirty="0" err="1"/>
              <a:t>africanum</a:t>
            </a:r>
            <a:r>
              <a:rPr lang="en-US" dirty="0"/>
              <a:t>. Journal of Clinical Microbiology, 42(8), 3594–3599. http://doi.org/10.1128/JCM.42.8.3594-3599.2004 </a:t>
            </a:r>
          </a:p>
          <a:p>
            <a:pPr lvl="1"/>
            <a:r>
              <a:rPr lang="en-US" dirty="0"/>
              <a:t> </a:t>
            </a:r>
            <a:r>
              <a:rPr lang="en-US" dirty="0" err="1"/>
              <a:t>Pfyffer</a:t>
            </a:r>
            <a:r>
              <a:rPr lang="en-US" dirty="0"/>
              <a:t> G. 2015. Mycobacterium: General Characteristics, Laboratory Detection, and Staining  Procedures*, p 536-569. In Jorgensen J, </a:t>
            </a:r>
            <a:r>
              <a:rPr lang="en-US" dirty="0" err="1"/>
              <a:t>Pfaller</a:t>
            </a:r>
            <a:r>
              <a:rPr lang="en-US" dirty="0"/>
              <a:t> M, Carroll K, </a:t>
            </a:r>
            <a:r>
              <a:rPr lang="en-US" dirty="0" err="1"/>
              <a:t>Funke</a:t>
            </a:r>
            <a:r>
              <a:rPr lang="en-US" dirty="0"/>
              <a:t> G, Landry M,  Richter S, Warnock D (</a:t>
            </a:r>
            <a:r>
              <a:rPr lang="en-US" dirty="0" err="1"/>
              <a:t>ed</a:t>
            </a:r>
            <a:r>
              <a:rPr lang="en-US" dirty="0"/>
              <a:t>), Manual of Clinical Microbiology, Eleventh Edition. ASM  Press, Washington, DC. </a:t>
            </a:r>
            <a:r>
              <a:rPr lang="en-US" dirty="0" err="1"/>
              <a:t>doi</a:t>
            </a:r>
            <a:r>
              <a:rPr lang="en-US" dirty="0"/>
              <a:t>: 10.1128/9781555817381.ch30 </a:t>
            </a:r>
          </a:p>
          <a:p>
            <a:r>
              <a:rPr lang="fr-FR" dirty="0"/>
              <a:t>Brucella: </a:t>
            </a:r>
            <a:r>
              <a:rPr lang="fr-FR" dirty="0" err="1"/>
              <a:t>abortus</a:t>
            </a:r>
            <a:r>
              <a:rPr lang="fr-FR" dirty="0"/>
              <a:t>, </a:t>
            </a:r>
            <a:r>
              <a:rPr lang="fr-FR" dirty="0" err="1"/>
              <a:t>melitensis</a:t>
            </a:r>
            <a:r>
              <a:rPr lang="fr-FR" dirty="0"/>
              <a:t>, suis, and </a:t>
            </a:r>
            <a:r>
              <a:rPr lang="fr-FR" dirty="0" err="1"/>
              <a:t>canis</a:t>
            </a:r>
            <a:r>
              <a:rPr lang="fr-FR" dirty="0"/>
              <a:t> </a:t>
            </a:r>
            <a:endParaRPr lang="en-US" dirty="0"/>
          </a:p>
          <a:p>
            <a:pPr lvl="1"/>
            <a:r>
              <a:rPr lang="en-US" dirty="0" err="1"/>
              <a:t>Rajashekara</a:t>
            </a:r>
            <a:r>
              <a:rPr lang="en-US" dirty="0"/>
              <a:t>, G., </a:t>
            </a:r>
            <a:r>
              <a:rPr lang="en-US" dirty="0" err="1"/>
              <a:t>Eskra</a:t>
            </a:r>
            <a:r>
              <a:rPr lang="en-US" dirty="0"/>
              <a:t>, L., </a:t>
            </a:r>
            <a:r>
              <a:rPr lang="en-US" dirty="0" err="1"/>
              <a:t>Mathison</a:t>
            </a:r>
            <a:r>
              <a:rPr lang="en-US" dirty="0"/>
              <a:t>, A., Petersen, E., Yu, Q., Harms, J., &amp; Splitter, G. (2006). </a:t>
            </a:r>
            <a:r>
              <a:rPr lang="en-US" dirty="0" err="1"/>
              <a:t>Brucella</a:t>
            </a:r>
            <a:r>
              <a:rPr lang="en-US" dirty="0"/>
              <a:t>: Functional genomics and host-pathogen interactions. Animal Health Research Reviews, 7(1-2), 1-11. </a:t>
            </a:r>
          </a:p>
          <a:p>
            <a:r>
              <a:rPr lang="en-US" b="1" dirty="0"/>
              <a:t>Mycobacterium </a:t>
            </a:r>
            <a:r>
              <a:rPr lang="en-US" b="1" dirty="0" err="1"/>
              <a:t>leprae</a:t>
            </a:r>
            <a:r>
              <a:rPr lang="en-US" b="1" dirty="0"/>
              <a:t> and M. tuberculosis </a:t>
            </a:r>
          </a:p>
          <a:p>
            <a:pPr lvl="1"/>
            <a:r>
              <a:rPr lang="en-US" dirty="0"/>
              <a:t>“Leprosy (Hansen’s Disease) - Including Symptoms, Treatment and Prevention.” </a:t>
            </a:r>
            <a:r>
              <a:rPr lang="en-US" i="1" dirty="0"/>
              <a:t>SA Health</a:t>
            </a:r>
            <a:r>
              <a:rPr lang="en-US" dirty="0"/>
              <a:t>, </a:t>
            </a:r>
            <a:r>
              <a:rPr lang="en-US" dirty="0">
                <a:hlinkClick r:id="rId4"/>
              </a:rPr>
              <a:t>www.sahealth.sa.gov.au/wps/wcm/connect/Public+Content/SA+Health+Internet/Health+topics/Health+conditions+prevention+and+treatment/Infectious+diseases/Leprosy/Leprosy+Hansens+Disease+-+including+symptoms+treatment+and+prevention</a:t>
            </a:r>
            <a:r>
              <a:rPr lang="en-US" dirty="0"/>
              <a:t>.</a:t>
            </a:r>
          </a:p>
          <a:p>
            <a:pPr lvl="1"/>
            <a:r>
              <a:rPr lang="en-US" dirty="0"/>
              <a:t>“Environmental Health and Safety.” </a:t>
            </a:r>
            <a:r>
              <a:rPr lang="en-US" i="1" dirty="0"/>
              <a:t>Mycobacterium Tuberculosis | Environmental Health and Safety</a:t>
            </a:r>
            <a:r>
              <a:rPr lang="en-US" dirty="0"/>
              <a:t>, ehs.research.uiowa.edu/mycobacterium-tuberculosis.</a:t>
            </a:r>
          </a:p>
          <a:p>
            <a:r>
              <a:rPr lang="en-US" b="1" dirty="0"/>
              <a:t>Streptococcal Species and Yersinia </a:t>
            </a:r>
            <a:r>
              <a:rPr lang="en-US" b="1" dirty="0" err="1"/>
              <a:t>Enterocolitica</a:t>
            </a:r>
            <a:r>
              <a:rPr lang="en-US" b="1" dirty="0"/>
              <a:t>/ pseudotuberculosis </a:t>
            </a:r>
          </a:p>
          <a:p>
            <a:pPr lvl="1"/>
            <a:r>
              <a:rPr lang="en-US" dirty="0"/>
              <a:t>“Streptococcal Infections - Infections.” </a:t>
            </a:r>
            <a:r>
              <a:rPr lang="en-US" i="1" dirty="0"/>
              <a:t>Merck Manuals Consumer Version</a:t>
            </a:r>
            <a:r>
              <a:rPr lang="en-US" dirty="0"/>
              <a:t>, </a:t>
            </a:r>
            <a:r>
              <a:rPr lang="en-US" dirty="0">
                <a:hlinkClick r:id="rId5"/>
              </a:rPr>
              <a:t>www.merckmanuals.com/home/infections/bacterial-infections/streptococcal-infections</a:t>
            </a:r>
            <a:r>
              <a:rPr lang="en-US" dirty="0"/>
              <a:t>.</a:t>
            </a:r>
          </a:p>
          <a:p>
            <a:pPr lvl="1"/>
            <a:r>
              <a:rPr lang="en-US" dirty="0"/>
              <a:t>Canada, Public Health Agency of. “Pathogen Safety Data Sheets: Infectious Substances – Streptococcus </a:t>
            </a:r>
            <a:r>
              <a:rPr lang="en-US" dirty="0" err="1"/>
              <a:t>Pyogenes</a:t>
            </a:r>
            <a:r>
              <a:rPr lang="en-US" dirty="0"/>
              <a:t>.” </a:t>
            </a:r>
            <a:r>
              <a:rPr lang="en-US" i="1" dirty="0"/>
              <a:t>Canada.ca</a:t>
            </a:r>
            <a:r>
              <a:rPr lang="en-US" dirty="0"/>
              <a:t>, 18 Feb. 2011, www.canada.ca/en/public-health/services/laboratory-biosafety-biosecurity/pathogen-safety-data-sheets-risk-assessment/streptococcus-pyogenes.html.</a:t>
            </a:r>
          </a:p>
        </p:txBody>
      </p:sp>
    </p:spTree>
    <p:extLst>
      <p:ext uri="{BB962C8B-B14F-4D97-AF65-F5344CB8AC3E}">
        <p14:creationId xmlns:p14="http://schemas.microsoft.com/office/powerpoint/2010/main" val="703292957"/>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3451</TotalTime>
  <Words>1596</Words>
  <Application>Microsoft Office PowerPoint</Application>
  <PresentationFormat>Widescreen</PresentationFormat>
  <Paragraphs>233</Paragraphs>
  <Slides>40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Abadi MT Condensed Extra Bold</vt:lpstr>
      <vt:lpstr>Calibri</vt:lpstr>
      <vt:lpstr>Century Gothic</vt:lpstr>
      <vt:lpstr>Wingdings</vt:lpstr>
      <vt:lpstr>Wingdings 3</vt:lpstr>
      <vt:lpstr>Slice</vt:lpstr>
      <vt:lpstr>Bacteria C</vt:lpstr>
      <vt:lpstr>Mycobacterium</vt:lpstr>
      <vt:lpstr>Legionella Pneumophia</vt:lpstr>
      <vt:lpstr>PowerPoint Presentation</vt:lpstr>
      <vt:lpstr>PowerPoint Presentation</vt:lpstr>
      <vt:lpstr>Legionella longbeachae</vt:lpstr>
      <vt:lpstr>Legionella longbeachae</vt:lpstr>
      <vt:lpstr>PowerPoint Presentation</vt:lpstr>
      <vt:lpstr>Mycobacteria Characteristics</vt:lpstr>
      <vt:lpstr>Mycobacterium Leprae </vt:lpstr>
      <vt:lpstr>M. Leprae</vt:lpstr>
      <vt:lpstr>PowerPoint Presentation</vt:lpstr>
      <vt:lpstr>M. Leprae </vt:lpstr>
      <vt:lpstr>Mycobacterium  Tuberculosis</vt:lpstr>
      <vt:lpstr>M. Tuberculosis </vt:lpstr>
      <vt:lpstr>PowerPoint Presentation</vt:lpstr>
      <vt:lpstr>Mycobacterium Tuberculosis complex (MTBC)</vt:lpstr>
      <vt:lpstr>M. canetti</vt:lpstr>
      <vt:lpstr>M. canetti</vt:lpstr>
      <vt:lpstr>M. microti</vt:lpstr>
      <vt:lpstr>M. caprae</vt:lpstr>
      <vt:lpstr>M. africanum</vt:lpstr>
      <vt:lpstr>M. bovis</vt:lpstr>
      <vt:lpstr>M. pinnipedii</vt:lpstr>
      <vt:lpstr>Nocardia spp. </vt:lpstr>
      <vt:lpstr>PowerPoint Presentation</vt:lpstr>
      <vt:lpstr>Borrelia burgdorferi </vt:lpstr>
      <vt:lpstr>PowerPoint Presentation</vt:lpstr>
      <vt:lpstr>Brucella: abortus, melitensis, suis,  and canis  </vt:lpstr>
      <vt:lpstr>PowerPoint Presentation</vt:lpstr>
      <vt:lpstr>PowerPoint Presentation</vt:lpstr>
      <vt:lpstr>Yersinia Enterocolitica/pseudotuberculosis </vt:lpstr>
      <vt:lpstr>Yersinia Enterocolitica/pseudotuberculosis </vt:lpstr>
      <vt:lpstr>Yersinia Enterocolitica/pseudotuberculosis </vt:lpstr>
      <vt:lpstr>Yersinia Enterocolitica/pseudotuberculosis </vt:lpstr>
      <vt:lpstr>Streptococcal Species </vt:lpstr>
      <vt:lpstr>Streptococcal Species </vt:lpstr>
      <vt:lpstr>Streptococcal Species </vt:lpstr>
      <vt:lpstr>Streptococcal Species </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dc:title>
  <dc:creator>Kellar, Kwin D.</dc:creator>
  <cp:lastModifiedBy>Windows User</cp:lastModifiedBy>
  <cp:revision>32</cp:revision>
  <dcterms:created xsi:type="dcterms:W3CDTF">2017-11-13T00:15:56Z</dcterms:created>
  <dcterms:modified xsi:type="dcterms:W3CDTF">2017-12-04T16:30:01Z</dcterms:modified>
</cp:coreProperties>
</file>